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6C31F00-7978-4E87-ADD3-5AB9E570299C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8C8D"/>
    <a:srgbClr val="134B84"/>
    <a:srgbClr val="9AC43A"/>
    <a:srgbClr val="0F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2461" autoAdjust="0"/>
  </p:normalViewPr>
  <p:slideViewPr>
    <p:cSldViewPr snapToGrid="0">
      <p:cViewPr varScale="1">
        <p:scale>
          <a:sx n="90" d="100"/>
          <a:sy n="90" d="100"/>
        </p:scale>
        <p:origin x="19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28122-C05F-4EA5-B22F-9924A28706EF}" type="datetimeFigureOut">
              <a:rPr lang="en-GB" smtClean="0"/>
              <a:t>21/08/2025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DB2F8-E705-4443-98FB-7D3ACFEA9B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834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3747-108D-1CC9-2B49-C20D9B87F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11B578-E521-81D4-B22F-FD30EEC0C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6D76A-8DB0-8DA0-1613-78BB57155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0B927-62EB-4C3F-78B0-A365BF82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54AD8-6A79-BC6D-6D58-D6734D73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91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C6E8-C4CB-F16C-9C56-1B6B7D05A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553FA-EC0C-3CC3-B3EF-65614CE29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67E29-63AC-9CC1-6BB4-F0F768383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54420-4EB1-7282-7211-F374B4E30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DC0CB-CDFE-E030-038A-221098FF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0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1EA8B7-484C-1173-1C33-E382EC5779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5D02C3-A39E-83B2-D841-BA936DE92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B1E59-6C04-6313-2661-F79AAC86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FC6A0-BB0D-7A9A-2EC3-422D27B79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74BDD-E6DB-E6E7-0D59-FB7E5172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2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CAFB-00A8-3381-2697-75C7B9B8D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9531B-0FB8-0E3E-9722-118D4D089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8B7FD-684C-111A-F9A1-5AFD9D0F7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32CD9-4738-E2A0-74B4-42395B754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2EC35-0B76-9FF6-A9F7-D0CDEA43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9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00BD4-EC0A-997E-05FD-4025BD08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768AF-CF7F-990C-D191-2444BA7A4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9544A-EA1C-EB7B-633D-6EBCF8EC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6872A-87CD-B821-FA72-325E7770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DBFA3-60B7-3682-8840-69D3E2B3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7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601D3-E69C-9768-7500-CD09B1810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3DB4D-D305-B378-1620-A60D5A42F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BD2E5-3EE5-6893-7141-EAD2C485E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BE017D-5E36-CA5E-AFC9-192EE8BE5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82EB9D-9785-DCC9-F00D-0B4402F5D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0C738-5AC4-CCF6-87D8-7B181427F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71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7E1C-1B36-01A1-6369-33DAA1F15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AEFA6-49D3-BF93-6091-ABC5F1FD0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BDCF1D-D28A-9F9F-C7BB-27DD9EFCA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199EA-F9EB-1F03-BBE1-706F64D426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27FB64-24F9-45FD-40B7-49FCC36158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EFEEC3-1B6A-7274-7860-B8136912E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23BE71-76BD-4B1D-4DC8-A7DBB543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CFC71F-40A6-DA68-B04B-CE639520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87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BAC73-D242-8A7E-FE72-C2A2B88A7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68319C-01C6-1A45-54F1-CEFFCBC41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CD7CA-F548-D1B0-1E46-9F426D7B1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95F31-3A83-946C-A88F-6DD47E3D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8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09A055-5548-CC4A-5FA2-D9A26C4E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ACCDD5-0159-8D32-A49E-29EAA347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43803-3F79-F749-80C2-FEFF45D3F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1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D958-1F5F-DBF8-35E5-62554C331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7A9D8-D2CE-29FE-2C29-97240573D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CEE4C-A00F-DA36-595A-C0A0FC786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050BA-C2FF-47E7-565A-79DA058A9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F58D1-D634-87AD-1078-1B8874445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A2A10-427F-2FD7-3796-3026C723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23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5928-C621-4705-33DD-B615B79C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106B8C-99A0-0115-206F-175E1F4F79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69AF99-91FF-2AED-5D28-616846028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36B3B0-ADEC-479D-CD56-CE8C91C2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E27A51-0C77-D5E1-53CE-007AF898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D24B2-6C8A-958E-91D8-291A6F446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B3B358-5008-F0D0-2736-F2F29B2F7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B10D8-E641-6DF3-2A0E-6708C9A31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14C4-F4AB-8449-3CFB-8FE7DD348B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5F2A1-0CEA-7240-AAA3-AC3D17892C32}" type="datetimeFigureOut">
              <a:rPr lang="en-US" smtClean="0"/>
              <a:t>8/21/2025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6CCDF-3ACB-4AC4-D2F5-AE8D4AF73A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40EA7-88B0-FDAA-DFCA-C3CE066BE5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8CA53-2988-4943-BF9A-8AC22EA46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9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72849EA-FAEE-9E4E-EBAD-BBC50DE0FABD}"/>
              </a:ext>
            </a:extLst>
          </p:cNvPr>
          <p:cNvGrpSpPr/>
          <p:nvPr/>
        </p:nvGrpSpPr>
        <p:grpSpPr>
          <a:xfrm>
            <a:off x="0" y="0"/>
            <a:ext cx="12207427" cy="6858000"/>
            <a:chOff x="0" y="0"/>
            <a:chExt cx="12207427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3F863B-8449-54C6-3743-55B5C6B9272A}"/>
                </a:ext>
              </a:extLst>
            </p:cNvPr>
            <p:cNvSpPr/>
            <p:nvPr/>
          </p:nvSpPr>
          <p:spPr>
            <a:xfrm>
              <a:off x="0" y="0"/>
              <a:ext cx="12207427" cy="4949190"/>
            </a:xfrm>
            <a:prstGeom prst="rect">
              <a:avLst/>
            </a:prstGeom>
            <a:solidFill>
              <a:srgbClr val="0F484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Myriad Pro Black SemiCond" panose="020B0803030403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CF99020-2A29-6F71-4114-7C8C7D497212}"/>
                </a:ext>
              </a:extLst>
            </p:cNvPr>
            <p:cNvSpPr/>
            <p:nvPr/>
          </p:nvSpPr>
          <p:spPr>
            <a:xfrm>
              <a:off x="0" y="4949189"/>
              <a:ext cx="12207427" cy="1908811"/>
            </a:xfrm>
            <a:prstGeom prst="rect">
              <a:avLst/>
            </a:prstGeom>
            <a:solidFill>
              <a:srgbClr val="9AC4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Myriad Pro Black SemiCond" panose="020B0803030403020204" pitchFamily="34" charset="0"/>
              </a:endParaRPr>
            </a:p>
          </p:txBody>
        </p:sp>
      </p:grpSp>
      <p:pic>
        <p:nvPicPr>
          <p:cNvPr id="3" name="그림 2" descr="텍스트, 로고, 폰트, 등록 상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CC931BC-C00A-5D7B-6FE3-238F6B04E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665" y="5705418"/>
            <a:ext cx="3325992" cy="1144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0D5854-92D2-73CC-5A2E-59D834E0DD55}"/>
              </a:ext>
            </a:extLst>
          </p:cNvPr>
          <p:cNvSpPr txBox="1"/>
          <p:nvPr/>
        </p:nvSpPr>
        <p:spPr>
          <a:xfrm>
            <a:off x="228600" y="393704"/>
            <a:ext cx="82660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Journal of Operations &amp; Production 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sz="3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 the Editors Session in Seoul</a:t>
            </a:r>
          </a:p>
          <a:p>
            <a:pPr>
              <a:defRPr/>
            </a:pP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장소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한양대학교 경영관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(706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동</a:t>
            </a:r>
            <a:r>
              <a:rPr lang="en-US" altLang="ko-KR" sz="20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br>
              <a:rPr lang="en-US" altLang="ko-KR" sz="20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ko-KR" altLang="en-US" sz="2000" b="1" ker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일시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년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월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일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목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시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17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시 </a:t>
            </a:r>
            <a:r>
              <a:rPr lang="en-US" altLang="ko-KR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ko-KR" altLang="en-US" sz="20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분</a:t>
            </a:r>
            <a:endParaRPr lang="en-US" altLang="ko-KR" sz="20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defRPr/>
            </a:pPr>
            <a:endParaRPr lang="en-US" altLang="en-US" sz="2400" b="1" dirty="0">
              <a:solidFill>
                <a:schemeClr val="bg1"/>
              </a:solidFill>
            </a:endParaRPr>
          </a:p>
          <a:p>
            <a:pPr defTabSz="457200">
              <a:defRPr/>
            </a:pPr>
            <a:r>
              <a:rPr lang="en-US" altLang="en-US" sz="2000" b="1" dirty="0">
                <a:solidFill>
                  <a:schemeClr val="bg1"/>
                </a:solidFill>
              </a:rPr>
              <a:t>Presented by:</a:t>
            </a:r>
          </a:p>
          <a:p>
            <a:pPr defTabSz="457200">
              <a:defRPr/>
            </a:pPr>
            <a:r>
              <a:rPr lang="en-US" altLang="en-US" sz="2000" dirty="0">
                <a:solidFill>
                  <a:schemeClr val="bg1"/>
                </a:solidFill>
              </a:rPr>
              <a:t>Constantin Blome</a:t>
            </a:r>
            <a:r>
              <a:rPr lang="en-US" altLang="en-US" sz="2000" i="1" dirty="0">
                <a:solidFill>
                  <a:schemeClr val="bg1"/>
                </a:solidFill>
              </a:rPr>
              <a:t>	</a:t>
            </a:r>
            <a:r>
              <a:rPr lang="en-US" altLang="en-US" sz="2000" dirty="0">
                <a:solidFill>
                  <a:schemeClr val="bg1"/>
                </a:solidFill>
              </a:rPr>
              <a:t>(Consulting Editor)</a:t>
            </a:r>
            <a:r>
              <a:rPr lang="en-US" altLang="en-US" sz="2000" i="1" dirty="0">
                <a:solidFill>
                  <a:schemeClr val="bg1"/>
                </a:solidFill>
              </a:rPr>
              <a:t> 	</a:t>
            </a:r>
            <a:r>
              <a:rPr lang="en-GB" altLang="ko-KR" sz="2000" i="1" dirty="0">
                <a:solidFill>
                  <a:schemeClr val="bg1"/>
                </a:solidFill>
              </a:rPr>
              <a:t> </a:t>
            </a:r>
            <a:r>
              <a:rPr lang="en-GB" altLang="ko-KR" sz="2000" dirty="0">
                <a:solidFill>
                  <a:schemeClr val="bg1"/>
                </a:solidFill>
              </a:rPr>
              <a:t>Stockholm School of Economics </a:t>
            </a:r>
          </a:p>
          <a:p>
            <a:pPr defTabSz="457200">
              <a:defRPr/>
            </a:pPr>
            <a:r>
              <a:rPr lang="en-US" altLang="en-US" sz="2000" dirty="0">
                <a:solidFill>
                  <a:schemeClr val="bg1"/>
                </a:solidFill>
              </a:rPr>
              <a:t>Byung-Gak Son </a:t>
            </a:r>
            <a:r>
              <a:rPr lang="en-US" altLang="en-US" sz="2000" i="1" dirty="0">
                <a:solidFill>
                  <a:schemeClr val="bg1"/>
                </a:solidFill>
              </a:rPr>
              <a:t>	</a:t>
            </a:r>
            <a:r>
              <a:rPr lang="en-US" altLang="en-US" sz="2000" dirty="0">
                <a:solidFill>
                  <a:schemeClr val="bg1"/>
                </a:solidFill>
              </a:rPr>
              <a:t>	(Managing Editor)</a:t>
            </a:r>
            <a:r>
              <a:rPr lang="en-US" altLang="en-US" sz="2000" i="1" dirty="0">
                <a:solidFill>
                  <a:schemeClr val="bg1"/>
                </a:solidFill>
              </a:rPr>
              <a:t>	 </a:t>
            </a:r>
            <a:r>
              <a:rPr lang="en-US" altLang="en-US" sz="2000" dirty="0">
                <a:solidFill>
                  <a:schemeClr val="bg1"/>
                </a:solidFill>
              </a:rPr>
              <a:t>Bayes Business School</a:t>
            </a:r>
          </a:p>
        </p:txBody>
      </p:sp>
      <p:pic>
        <p:nvPicPr>
          <p:cNvPr id="9" name="Picture 8" descr="A white and green book with text&#10;&#10;AI-generated content may be incorrect.">
            <a:extLst>
              <a:ext uri="{FF2B5EF4-FFF2-40B4-BE49-F238E27FC236}">
                <a16:creationId xmlns:a16="http://schemas.microsoft.com/office/drawing/2014/main" id="{4EFE8AC2-67AF-D528-CEC6-292279731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6970" y="428023"/>
            <a:ext cx="2648130" cy="29830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F4446D-CEF5-4330-E2E4-5BBFF3B15168}"/>
              </a:ext>
            </a:extLst>
          </p:cNvPr>
          <p:cNvSpPr txBox="1"/>
          <p:nvPr/>
        </p:nvSpPr>
        <p:spPr>
          <a:xfrm>
            <a:off x="228600" y="5108220"/>
            <a:ext cx="81666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altLang="en-US" sz="1600" b="1" dirty="0"/>
              <a:t>Moderated by:</a:t>
            </a:r>
          </a:p>
          <a:p>
            <a:pPr defTabSz="457200">
              <a:defRPr/>
            </a:pPr>
            <a:r>
              <a:rPr lang="ko-KR" altLang="en-US" sz="1600" dirty="0"/>
              <a:t>김명교 </a:t>
            </a:r>
            <a:r>
              <a:rPr lang="en-US" altLang="ko-KR" sz="1600" dirty="0"/>
              <a:t>(Social Media Editor, Editorial Review Board) 	</a:t>
            </a:r>
            <a:r>
              <a:rPr lang="ko-KR" altLang="en-US" sz="1600" dirty="0"/>
              <a:t>한양대학교 경영대학</a:t>
            </a:r>
            <a:endParaRPr lang="en-US" altLang="ko-KR" sz="1600" dirty="0"/>
          </a:p>
          <a:p>
            <a:pPr defTabSz="457200">
              <a:defRPr/>
            </a:pPr>
            <a:endParaRPr lang="en-US" altLang="ko-KR" sz="1600" dirty="0"/>
          </a:p>
          <a:p>
            <a:pPr defTabSz="457200">
              <a:defRPr/>
            </a:pPr>
            <a:r>
              <a:rPr lang="en-US" altLang="en-US" sz="1600" b="1" dirty="0"/>
              <a:t>Sponsored by:</a:t>
            </a:r>
          </a:p>
          <a:p>
            <a:pPr defTabSz="457200">
              <a:defRPr/>
            </a:pPr>
            <a:r>
              <a:rPr lang="en-US" altLang="ko-KR" sz="1600" dirty="0"/>
              <a:t>The Institute for Operations Research and the Management Sciences (INFORMS) Korea Chapter</a:t>
            </a:r>
          </a:p>
          <a:p>
            <a:pPr defTabSz="457200">
              <a:defRPr/>
            </a:pPr>
            <a:r>
              <a:rPr lang="ko-KR" altLang="en-US" sz="1600" dirty="0"/>
              <a:t>한양대학교 경영연구소</a:t>
            </a:r>
            <a:endParaRPr lang="en-US" altLang="en-US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BE1FFB-BCA8-663E-DB33-344D9B30F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0960" y="5246082"/>
            <a:ext cx="3280758" cy="54127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0E79FD6-F37B-9567-578C-70F584DCC550}"/>
              </a:ext>
            </a:extLst>
          </p:cNvPr>
          <p:cNvGrpSpPr/>
          <p:nvPr/>
        </p:nvGrpSpPr>
        <p:grpSpPr>
          <a:xfrm>
            <a:off x="9095671" y="3663522"/>
            <a:ext cx="2510728" cy="1033239"/>
            <a:chOff x="8990273" y="3699006"/>
            <a:chExt cx="2510728" cy="1033239"/>
          </a:xfrm>
        </p:grpSpPr>
        <p:pic>
          <p:nvPicPr>
            <p:cNvPr id="21" name="Picture 20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B0CCB9FC-9BFA-9B55-99A8-7109223EB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12226" y="3743470"/>
              <a:ext cx="988775" cy="98877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A392CE-5461-426C-4DBC-9A3F5CFC679F}"/>
                </a:ext>
              </a:extLst>
            </p:cNvPr>
            <p:cNvSpPr txBox="1"/>
            <p:nvPr/>
          </p:nvSpPr>
          <p:spPr>
            <a:xfrm>
              <a:off x="8990273" y="3699006"/>
              <a:ext cx="152071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>
                <a:defRPr/>
              </a:pPr>
              <a:r>
                <a:rPr lang="ko-KR" altLang="en-US" b="1" dirty="0">
                  <a:solidFill>
                    <a:schemeClr val="bg1"/>
                  </a:solidFill>
                </a:rPr>
                <a:t>행사안내 및 사전등록</a:t>
              </a:r>
              <a:r>
                <a:rPr lang="en-US" altLang="ko-KR" b="1" dirty="0">
                  <a:solidFill>
                    <a:schemeClr val="bg1"/>
                  </a:solidFill>
                </a:rPr>
                <a:t>:</a:t>
              </a:r>
            </a:p>
            <a:p>
              <a:pPr defTabSz="457200">
                <a:defRPr/>
              </a:pPr>
              <a:endParaRPr lang="en-US" altLang="en-US" sz="1200" dirty="0">
                <a:solidFill>
                  <a:schemeClr val="bg1"/>
                </a:solidFill>
              </a:endParaRPr>
            </a:p>
            <a:p>
              <a:pPr defTabSz="457200">
                <a:defRPr/>
              </a:pPr>
              <a:r>
                <a:rPr lang="en-US" altLang="en-US" sz="1200" dirty="0">
                  <a:solidFill>
                    <a:schemeClr val="bg1"/>
                  </a:solidFill>
                </a:rPr>
                <a:t>(</a:t>
              </a:r>
              <a:r>
                <a:rPr lang="ko-KR" altLang="en-US" sz="1200" dirty="0">
                  <a:solidFill>
                    <a:schemeClr val="bg1"/>
                  </a:solidFill>
                </a:rPr>
                <a:t>등록마감일</a:t>
              </a:r>
              <a:r>
                <a:rPr lang="en-US" altLang="ko-KR" sz="1200" dirty="0">
                  <a:solidFill>
                    <a:schemeClr val="bg1"/>
                  </a:solidFill>
                </a:rPr>
                <a:t>: 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</a:rPr>
                <a:t>9/21)</a:t>
              </a:r>
              <a:endParaRPr lang="en-US" altLang="en-US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873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7866fd-aab6-46a1-ade1-5d337064bc5e" xsi:nil="true"/>
    <lcf76f155ced4ddcb4097134ff3c332f xmlns="53f6a89d-fc24-44e5-af52-7aa9d7782de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02C2200D8F72478B3C12D4AB2690FA" ma:contentTypeVersion="18" ma:contentTypeDescription="Create a new document." ma:contentTypeScope="" ma:versionID="2412e5cbe0bc6380e177509e9560f91d">
  <xsd:schema xmlns:xsd="http://www.w3.org/2001/XMLSchema" xmlns:xs="http://www.w3.org/2001/XMLSchema" xmlns:p="http://schemas.microsoft.com/office/2006/metadata/properties" xmlns:ns2="53f6a89d-fc24-44e5-af52-7aa9d7782de0" xmlns:ns3="db7866fd-aab6-46a1-ade1-5d337064bc5e" targetNamespace="http://schemas.microsoft.com/office/2006/metadata/properties" ma:root="true" ma:fieldsID="810feff7e3a6742efe7f35cd1ee5f664" ns2:_="" ns3:_="">
    <xsd:import namespace="53f6a89d-fc24-44e5-af52-7aa9d7782de0"/>
    <xsd:import namespace="db7866fd-aab6-46a1-ade1-5d337064bc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f6a89d-fc24-44e5-af52-7aa9d7782d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3292f69-2f03-4d40-9040-0e738e433b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866fd-aab6-46a1-ade1-5d337064bc5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c9c59c49-dd4c-449f-9f8e-870ed391ea37}" ma:internalName="TaxCatchAll" ma:showField="CatchAllData" ma:web="db7866fd-aab6-46a1-ade1-5d337064bc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2A9CF3-147E-408C-95F5-9577995546F2}">
  <ds:schemaRefs>
    <ds:schemaRef ds:uri="http://schemas.microsoft.com/office/2006/metadata/properties"/>
    <ds:schemaRef ds:uri="http://schemas.microsoft.com/office/infopath/2007/PartnerControls"/>
    <ds:schemaRef ds:uri="db7866fd-aab6-46a1-ade1-5d337064bc5e"/>
    <ds:schemaRef ds:uri="53f6a89d-fc24-44e5-af52-7aa9d7782de0"/>
  </ds:schemaRefs>
</ds:datastoreItem>
</file>

<file path=customXml/itemProps2.xml><?xml version="1.0" encoding="utf-8"?>
<ds:datastoreItem xmlns:ds="http://schemas.openxmlformats.org/officeDocument/2006/customXml" ds:itemID="{069F5386-31A8-4CBD-9BA2-C7FDE22DA8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f6a89d-fc24-44e5-af52-7aa9d7782de0"/>
    <ds:schemaRef ds:uri="db7866fd-aab6-46a1-ade1-5d337064bc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D0489E-4E13-4E97-A28A-E47D65A1C9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113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Myriad Pro Black SemiCond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Benson</dc:creator>
  <cp:lastModifiedBy>제우 박</cp:lastModifiedBy>
  <cp:revision>43</cp:revision>
  <dcterms:created xsi:type="dcterms:W3CDTF">2025-04-11T09:15:01Z</dcterms:created>
  <dcterms:modified xsi:type="dcterms:W3CDTF">2025-08-21T06:50:02Z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0x010100C102C2200D8F72478B3C12D4AB2690FA</vt:lpwstr>
  </property>
  <property fmtid="{D5CDD505-2E9C-101B-9397-08002B2CF9AE}" pid="3" name="MSIP_Label_06c24981-b6df-48f8-949b-0896357b9b03_Enabled">
    <vt:lpwstr>true</vt:lpwstr>
  </property>
  <property fmtid="{D5CDD505-2E9C-101B-9397-08002B2CF9AE}" pid="4" name="MSIP_Label_06c24981-b6df-48f8-949b-0896357b9b03_SetDate">
    <vt:lpwstr>2025-08-07T15:55:11Z</vt:lpwstr>
  </property>
  <property fmtid="{D5CDD505-2E9C-101B-9397-08002B2CF9AE}" pid="5" name="MSIP_Label_06c24981-b6df-48f8-949b-0896357b9b03_Method">
    <vt:lpwstr>Standard</vt:lpwstr>
  </property>
  <property fmtid="{D5CDD505-2E9C-101B-9397-08002B2CF9AE}" pid="6" name="MSIP_Label_06c24981-b6df-48f8-949b-0896357b9b03_Name">
    <vt:lpwstr>Official</vt:lpwstr>
  </property>
  <property fmtid="{D5CDD505-2E9C-101B-9397-08002B2CF9AE}" pid="7" name="MSIP_Label_06c24981-b6df-48f8-949b-0896357b9b03_SiteId">
    <vt:lpwstr>dd615949-5bd0-4da0-ac52-28ef8d336373</vt:lpwstr>
  </property>
  <property fmtid="{D5CDD505-2E9C-101B-9397-08002B2CF9AE}" pid="8" name="MSIP_Label_06c24981-b6df-48f8-949b-0896357b9b03_ActionId">
    <vt:lpwstr>52a1cbdc-892b-4dc9-b9ef-434880d59e5c</vt:lpwstr>
  </property>
  <property fmtid="{D5CDD505-2E9C-101B-9397-08002B2CF9AE}" pid="9" name="MSIP_Label_06c24981-b6df-48f8-949b-0896357b9b03_ContentBits">
    <vt:lpwstr>0</vt:lpwstr>
  </property>
  <property fmtid="{D5CDD505-2E9C-101B-9397-08002B2CF9AE}" pid="10" name="MSIP_Label_06c24981-b6df-48f8-949b-0896357b9b03_Tag">
    <vt:lpwstr>10, 3, 0, 1</vt:lpwstr>
  </property>
</Properties>
</file>