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96" r:id="rId2"/>
    <p:sldId id="265" r:id="rId3"/>
    <p:sldId id="299" r:id="rId4"/>
    <p:sldId id="266" r:id="rId5"/>
    <p:sldId id="267" r:id="rId6"/>
    <p:sldId id="268" r:id="rId7"/>
    <p:sldId id="269" r:id="rId8"/>
    <p:sldId id="305" r:id="rId9"/>
    <p:sldId id="270" r:id="rId10"/>
    <p:sldId id="271" r:id="rId11"/>
  </p:sldIdLst>
  <p:sldSz cx="15125700" cy="10693400"/>
  <p:notesSz cx="9945688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>
      <p:cViewPr varScale="1">
        <p:scale>
          <a:sx n="51" d="100"/>
          <a:sy n="51" d="100"/>
        </p:scale>
        <p:origin x="1267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064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34038" y="0"/>
            <a:ext cx="4310062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25BC1-4CC6-4B05-AB7C-987D9BBF720C}" type="datetimeFigureOut">
              <a:rPr lang="ko-KR" altLang="en-US" smtClean="0"/>
              <a:t>2022-06-14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35338" y="857250"/>
            <a:ext cx="3275012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5362" y="3300414"/>
            <a:ext cx="795655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4"/>
            <a:ext cx="4310064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34038" y="6513514"/>
            <a:ext cx="4310062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C32F3-4FDC-4C40-BCDA-82AAB573C5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081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C32F3-4FDC-4C40-BCDA-82AAB573C59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569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1DBB4-3CA1-414C-A9CD-35031B6EA10E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7995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560309" cy="10692130"/>
          </a:xfrm>
          <a:custGeom>
            <a:avLst/>
            <a:gdLst/>
            <a:ahLst/>
            <a:cxnLst/>
            <a:rect l="l" t="t" r="r" b="b"/>
            <a:pathLst>
              <a:path w="7560309" h="10692130">
                <a:moveTo>
                  <a:pt x="0" y="10692003"/>
                </a:moveTo>
                <a:lnTo>
                  <a:pt x="7560005" y="10692003"/>
                </a:lnTo>
                <a:lnTo>
                  <a:pt x="7560005" y="0"/>
                </a:lnTo>
                <a:lnTo>
                  <a:pt x="0" y="0"/>
                </a:lnTo>
                <a:lnTo>
                  <a:pt x="0" y="10692003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chemeClr val="bg1"/>
                </a:solidFill>
                <a:latin typeface="한컴 말랑말랑 Bold"/>
                <a:cs typeface="한컴 말랑말랑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chemeClr val="bg1"/>
                </a:solidFill>
                <a:latin typeface="한컴 말랑말랑 Bold"/>
                <a:cs typeface="한컴 말랑말랑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560309" cy="10692130"/>
          </a:xfrm>
          <a:custGeom>
            <a:avLst/>
            <a:gdLst/>
            <a:ahLst/>
            <a:cxnLst/>
            <a:rect l="l" t="t" r="r" b="b"/>
            <a:pathLst>
              <a:path w="7560309" h="10692130">
                <a:moveTo>
                  <a:pt x="0" y="10692003"/>
                </a:moveTo>
                <a:lnTo>
                  <a:pt x="7560005" y="10692003"/>
                </a:lnTo>
                <a:lnTo>
                  <a:pt x="7560005" y="0"/>
                </a:lnTo>
                <a:lnTo>
                  <a:pt x="0" y="0"/>
                </a:lnTo>
                <a:lnTo>
                  <a:pt x="0" y="10692003"/>
                </a:lnTo>
                <a:close/>
              </a:path>
            </a:pathLst>
          </a:custGeom>
          <a:ln w="359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chemeClr val="bg1"/>
                </a:solidFill>
                <a:latin typeface="한컴 말랑말랑 Bold"/>
                <a:cs typeface="한컴 말랑말랑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빈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13542310" y="9844426"/>
            <a:ext cx="882333" cy="276999"/>
          </a:xfrm>
        </p:spPr>
        <p:txBody>
          <a:bodyPr/>
          <a:lstStyle>
            <a:lvl1pPr fontAlgn="base">
              <a:spcAft>
                <a:spcPct val="0"/>
              </a:spcAft>
              <a:defRPr>
                <a:solidFill>
                  <a:srgbClr val="1F497D"/>
                </a:solidFill>
              </a:defRPr>
            </a:lvl1pPr>
          </a:lstStyle>
          <a:p>
            <a:pPr>
              <a:defRPr/>
            </a:pPr>
            <a:fld id="{47FE0C24-555E-4E2D-B9AB-BA0DAA0EB24C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522255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4428" y="3321886"/>
            <a:ext cx="12856845" cy="7463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8855" y="6059593"/>
            <a:ext cx="10587990" cy="27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12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25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38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51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6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77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90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703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42" y="9944862"/>
            <a:ext cx="1739455" cy="276999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1369" y="9944862"/>
            <a:ext cx="2420112" cy="276999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45252" y="9944862"/>
            <a:ext cx="1739455" cy="276999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00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650257" y="504003"/>
            <a:ext cx="140627" cy="140373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833895" y="521636"/>
            <a:ext cx="437692" cy="11318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6867" y="985931"/>
            <a:ext cx="3839210" cy="768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chemeClr val="bg1"/>
                </a:solidFill>
                <a:latin typeface="한컴 말랑말랑 Bold"/>
                <a:cs typeface="한컴 말랑말랑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0885278" y="10253335"/>
            <a:ext cx="165965" cy="148415"/>
          </a:xfrm>
          <a:prstGeom prst="rect">
            <a:avLst/>
          </a:prstGeom>
        </p:spPr>
        <p:txBody>
          <a:bodyPr vert="horz" wrap="square" lIns="0" tIns="12573" rIns="0" bIns="0" rtlCol="0">
            <a:spAutoFit/>
          </a:bodyPr>
          <a:lstStyle/>
          <a:p>
            <a:pPr marL="12573">
              <a:spcBef>
                <a:spcPts val="99"/>
              </a:spcBef>
            </a:pPr>
            <a:r>
              <a:rPr sz="891" b="1" spc="40" dirty="0">
                <a:solidFill>
                  <a:srgbClr val="231F20"/>
                </a:solidFill>
                <a:latin typeface="Yu Gothic"/>
                <a:cs typeface="Yu Gothic"/>
              </a:rPr>
              <a:t>25</a:t>
            </a:r>
            <a:endParaRPr sz="891">
              <a:latin typeface="Yu Gothic"/>
              <a:cs typeface="Yu Gothi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893823" y="10219834"/>
            <a:ext cx="144590" cy="0"/>
          </a:xfrm>
          <a:custGeom>
            <a:avLst/>
            <a:gdLst/>
            <a:ahLst/>
            <a:cxnLst/>
            <a:rect l="l" t="t" r="r" b="b"/>
            <a:pathLst>
              <a:path w="146050">
                <a:moveTo>
                  <a:pt x="0" y="0"/>
                </a:moveTo>
                <a:lnTo>
                  <a:pt x="145796" y="0"/>
                </a:lnTo>
              </a:path>
            </a:pathLst>
          </a:custGeom>
          <a:ln w="12700">
            <a:solidFill>
              <a:srgbClr val="25408F"/>
            </a:solidFill>
          </a:ln>
        </p:spPr>
        <p:txBody>
          <a:bodyPr wrap="square" lIns="0" tIns="0" rIns="0" bIns="0" rtlCol="0"/>
          <a:lstStyle/>
          <a:p>
            <a:endParaRPr sz="1782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2C9236-5675-404B-90C8-862F6561A82C}"/>
              </a:ext>
            </a:extLst>
          </p:cNvPr>
          <p:cNvSpPr txBox="1"/>
          <p:nvPr/>
        </p:nvSpPr>
        <p:spPr>
          <a:xfrm>
            <a:off x="176151" y="4413128"/>
            <a:ext cx="7574769" cy="622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ko-KR" altLang="en-US" sz="3200" kern="0" spc="0" dirty="0">
              <a:solidFill>
                <a:schemeClr val="accent2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1549CF-2E9D-486E-9B9D-915C50516EF9}"/>
              </a:ext>
            </a:extLst>
          </p:cNvPr>
          <p:cNvSpPr txBox="1"/>
          <p:nvPr/>
        </p:nvSpPr>
        <p:spPr>
          <a:xfrm>
            <a:off x="5570018" y="5167023"/>
            <a:ext cx="3985665" cy="36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782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메타버스산</a:t>
            </a:r>
            <a:r>
              <a:rPr lang="en-US" altLang="ko-KR" sz="1782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2022. 0522. 10</a:t>
            </a:r>
            <a:r>
              <a:rPr lang="ko-KR" altLang="en-US" sz="1782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업의  현재와 </a:t>
            </a:r>
            <a:endParaRPr lang="ko-KR" altLang="en-US" sz="1782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025754-D793-4CE1-B766-1F785563BB6C}"/>
              </a:ext>
            </a:extLst>
          </p:cNvPr>
          <p:cNvSpPr txBox="1"/>
          <p:nvPr/>
        </p:nvSpPr>
        <p:spPr>
          <a:xfrm>
            <a:off x="7759984" y="7398442"/>
            <a:ext cx="6412268" cy="578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584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en-US" altLang="ko-KR" sz="1584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r>
              <a:rPr lang="en-US" altLang="ko-KR" sz="3168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    </a:t>
            </a:r>
            <a:r>
              <a:rPr lang="en-US" altLang="ko-KR" sz="3168" spc="-361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1. </a:t>
            </a:r>
            <a:r>
              <a:rPr lang="en-US" altLang="ko-KR" sz="3168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3168" spc="-361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메타버스 경제의  글로벌 추세</a:t>
            </a:r>
            <a:endParaRPr lang="ko-KR" altLang="en-US" sz="1782" dirty="0">
              <a:solidFill>
                <a:schemeClr val="tx2"/>
              </a:solidFill>
            </a:endParaRPr>
          </a:p>
        </p:txBody>
      </p:sp>
      <p:pic>
        <p:nvPicPr>
          <p:cNvPr id="23" name="object 9">
            <a:extLst>
              <a:ext uri="{FF2B5EF4-FFF2-40B4-BE49-F238E27FC236}">
                <a16:creationId xmlns:a16="http://schemas.microsoft.com/office/drawing/2014/main" id="{4C459EC2-D57F-4E6C-8D9F-5B8F36105DA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80156" y="5730243"/>
            <a:ext cx="6412268" cy="426465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4187BB6-4E74-4705-BF96-B6A1340596FE}"/>
              </a:ext>
            </a:extLst>
          </p:cNvPr>
          <p:cNvSpPr txBox="1"/>
          <p:nvPr/>
        </p:nvSpPr>
        <p:spPr>
          <a:xfrm>
            <a:off x="6305542" y="3509475"/>
            <a:ext cx="4023384" cy="1096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782" spc="-361" dirty="0">
                <a:solidFill>
                  <a:schemeClr val="tx2"/>
                </a:solidFill>
              </a:rPr>
              <a:t> </a:t>
            </a:r>
            <a:r>
              <a:rPr lang="ko-KR" altLang="en-US" sz="2376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중앙대   교수       강  철  승</a:t>
            </a:r>
            <a:br>
              <a:rPr lang="en-US" altLang="ko-KR" sz="2376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br>
              <a:rPr lang="en-US" altLang="ko-KR" sz="2376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endParaRPr lang="ko-KR" altLang="en-US" sz="1782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F3374B5-6882-4F01-B23A-85B96147E0BC}"/>
              </a:ext>
            </a:extLst>
          </p:cNvPr>
          <p:cNvSpPr txBox="1"/>
          <p:nvPr/>
        </p:nvSpPr>
        <p:spPr>
          <a:xfrm>
            <a:off x="1032988" y="5197852"/>
            <a:ext cx="4645618" cy="915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altLang="ko-KR" sz="1782" spc="-361" dirty="0">
                <a:solidFill>
                  <a:schemeClr val="tx2"/>
                </a:solidFill>
              </a:rPr>
            </a:br>
            <a:br>
              <a:rPr lang="en-US" altLang="ko-KR" sz="1782" spc="-361" dirty="0">
                <a:solidFill>
                  <a:schemeClr val="tx2"/>
                </a:solidFill>
              </a:rPr>
            </a:br>
            <a:endParaRPr lang="ko-KR" altLang="en-US" sz="1782" dirty="0">
              <a:solidFill>
                <a:schemeClr val="tx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BDA19A-B802-4ACD-BE5F-78113322B6D3}"/>
              </a:ext>
            </a:extLst>
          </p:cNvPr>
          <p:cNvSpPr txBox="1"/>
          <p:nvPr/>
        </p:nvSpPr>
        <p:spPr>
          <a:xfrm>
            <a:off x="5469433" y="5167023"/>
            <a:ext cx="3935372" cy="36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782" spc="-361" dirty="0">
                <a:solidFill>
                  <a:schemeClr val="bg1"/>
                </a:solidFill>
              </a:rPr>
              <a:t>2022. 04.   29</a:t>
            </a:r>
            <a:endParaRPr lang="ko-KR" altLang="en-US" sz="1782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9F9AD8-1A45-4653-98F1-FEF991A91711}"/>
              </a:ext>
            </a:extLst>
          </p:cNvPr>
          <p:cNvSpPr txBox="1"/>
          <p:nvPr/>
        </p:nvSpPr>
        <p:spPr>
          <a:xfrm>
            <a:off x="-28415" y="11405"/>
            <a:ext cx="39919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361" dirty="0">
                <a:solidFill>
                  <a:schemeClr val="tx2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  <a:endParaRPr lang="ko-KR" altLang="en-US" sz="2800" b="1" dirty="0">
              <a:solidFill>
                <a:schemeClr val="tx2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99210D-9C24-1AB9-B3C4-AD083797D2B4}"/>
              </a:ext>
            </a:extLst>
          </p:cNvPr>
          <p:cNvSpPr txBox="1"/>
          <p:nvPr/>
        </p:nvSpPr>
        <p:spPr>
          <a:xfrm>
            <a:off x="315862" y="6298739"/>
            <a:ext cx="8626946" cy="3516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altLang="ko-KR" sz="1800" spc="-361" dirty="0">
              <a:solidFill>
                <a:schemeClr val="tx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r>
              <a:rPr lang="en-US" altLang="ko-KR" sz="40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          CONTENTS</a:t>
            </a:r>
          </a:p>
          <a:p>
            <a:endParaRPr lang="en-US" altLang="ko-KR" sz="4000" spc="-361" dirty="0">
              <a:solidFill>
                <a:schemeClr val="tx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1.   Global</a:t>
            </a:r>
            <a:r>
              <a:rPr lang="ko-KR" altLang="en-US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Metaverse Economic Trends</a:t>
            </a:r>
          </a:p>
          <a:p>
            <a:pPr>
              <a:lnSpc>
                <a:spcPct val="150000"/>
              </a:lnSpc>
            </a:pPr>
            <a:r>
              <a:rPr lang="en-US" altLang="ko-KR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2.   Korea   Digital Technology</a:t>
            </a:r>
          </a:p>
          <a:p>
            <a:pPr>
              <a:lnSpc>
                <a:spcPct val="150000"/>
              </a:lnSpc>
            </a:pPr>
            <a:r>
              <a:rPr lang="en-US" altLang="ko-KR" sz="32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3.  </a:t>
            </a:r>
            <a:r>
              <a:rPr lang="en-US" altLang="ko-KR" sz="2800" spc="-361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Future  Job  </a:t>
            </a:r>
            <a:r>
              <a:rPr lang="en-US" altLang="ko-KR" sz="2800" spc="-361" dirty="0">
                <a:solidFill>
                  <a:schemeClr val="tx2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Creation Policy</a:t>
            </a:r>
            <a:endParaRPr lang="en-US" altLang="ko-KR" sz="3200" spc="-361" dirty="0">
              <a:solidFill>
                <a:schemeClr val="tx2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156C1FAC-347F-422C-6BB6-B0C9E35CB0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1410" y="163761"/>
            <a:ext cx="6248400" cy="49153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6" name="Picture 2" descr="(출처:현대자동차)">
            <a:extLst>
              <a:ext uri="{FF2B5EF4-FFF2-40B4-BE49-F238E27FC236}">
                <a16:creationId xmlns:a16="http://schemas.microsoft.com/office/drawing/2014/main" id="{2764271F-564A-B101-697E-F8209A15D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4" y="242237"/>
            <a:ext cx="7140903" cy="541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DF63268-3ECB-DD82-1E67-7E9B1BB3F416}"/>
              </a:ext>
            </a:extLst>
          </p:cNvPr>
          <p:cNvSpPr txBox="1"/>
          <p:nvPr/>
        </p:nvSpPr>
        <p:spPr>
          <a:xfrm>
            <a:off x="-147993" y="1738880"/>
            <a:ext cx="75851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3600" b="1" kern="0" spc="0" dirty="0">
                <a:solidFill>
                  <a:schemeClr val="bg1"/>
                </a:solidFill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End-emic Era </a:t>
            </a:r>
            <a:endParaRPr lang="en-US" altLang="ko-KR" sz="3600" kern="0" spc="0" dirty="0">
              <a:solidFill>
                <a:schemeClr val="bg1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ctr" fontAlgn="base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kern="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Global METAVERS Economy and Job Creation Policy</a:t>
            </a:r>
            <a:endParaRPr lang="ko-KR" altLang="en-US" sz="2400" kern="0" spc="0" dirty="0">
              <a:solidFill>
                <a:schemeClr val="bg1"/>
              </a:solidFill>
              <a:effectLst/>
              <a:latin typeface="함초롬바탕" panose="02030604000101010101" pitchFamily="18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2545F49-E16C-8AEB-006A-0C96DC871B34}"/>
              </a:ext>
            </a:extLst>
          </p:cNvPr>
          <p:cNvSpPr txBox="1"/>
          <p:nvPr/>
        </p:nvSpPr>
        <p:spPr>
          <a:xfrm>
            <a:off x="1503424" y="4101725"/>
            <a:ext cx="870402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spc="-361" dirty="0">
                <a:solidFill>
                  <a:schemeClr val="bg1"/>
                </a:solidFill>
              </a:rPr>
              <a:t> </a:t>
            </a:r>
            <a:r>
              <a:rPr lang="ko-KR" altLang="en-US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일   시   </a:t>
            </a:r>
            <a:r>
              <a:rPr lang="en-US" altLang="ko-KR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:     2022. 06.  11(</a:t>
            </a:r>
            <a:r>
              <a:rPr lang="ko-KR" altLang="en-US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토</a:t>
            </a:r>
            <a:r>
              <a:rPr lang="en-US" altLang="ko-KR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)</a:t>
            </a:r>
            <a:endParaRPr lang="en-US" altLang="ko-KR" sz="2000" spc="-361" dirty="0">
              <a:solidFill>
                <a:schemeClr val="bg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ko-KR" altLang="en-US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장   소   </a:t>
            </a:r>
            <a:r>
              <a:rPr lang="en-US" altLang="ko-KR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:    </a:t>
            </a:r>
            <a:r>
              <a:rPr lang="ko-KR" altLang="en-US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서울 </a:t>
            </a:r>
            <a:r>
              <a:rPr lang="en-US" altLang="ko-KR" sz="2800" spc="-361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The-K Hotel</a:t>
            </a:r>
            <a:endParaRPr lang="en-US" altLang="ko-KR" sz="2800" spc="-361" dirty="0">
              <a:solidFill>
                <a:schemeClr val="bg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  <a:p>
            <a:r>
              <a:rPr lang="ko-KR" altLang="en-US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발표자  </a:t>
            </a:r>
            <a:r>
              <a:rPr lang="en-US" altLang="ko-KR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:    </a:t>
            </a:r>
            <a:r>
              <a:rPr lang="ko-KR" altLang="en-US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중앙대교수 </a:t>
            </a:r>
            <a:r>
              <a:rPr lang="ko-KR" altLang="en-US" sz="2800" spc="-361" dirty="0" err="1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강철승</a:t>
            </a:r>
            <a:r>
              <a:rPr lang="en-US" altLang="ko-KR" sz="2800" spc="-361" dirty="0">
                <a:solidFill>
                  <a:schemeClr val="bg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BDBCDC-B9DC-68F3-2B1C-96B62085821A}"/>
              </a:ext>
            </a:extLst>
          </p:cNvPr>
          <p:cNvSpPr txBox="1"/>
          <p:nvPr/>
        </p:nvSpPr>
        <p:spPr>
          <a:xfrm>
            <a:off x="209893" y="426218"/>
            <a:ext cx="7634688" cy="82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 indent="0" algn="l" fontAlgn="base" latinLnBrk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TW" sz="1800" b="1" kern="10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2022 </a:t>
            </a:r>
            <a:r>
              <a:rPr lang="ko-KR" altLang="en-US" sz="1600" b="1" kern="10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韓國프로젝트經營</a:t>
            </a:r>
            <a:r>
              <a:rPr lang="zh-TW" altLang="en-US" sz="1600" b="1" kern="10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學會</a:t>
            </a:r>
            <a:endParaRPr lang="zh-TW" altLang="en-US" sz="1800" kern="0" spc="0" dirty="0">
              <a:solidFill>
                <a:schemeClr val="bg1"/>
              </a:solidFill>
              <a:effectLst/>
              <a:latin typeface="함초롬바탕" panose="02030604000101010101" pitchFamily="18" charset="-127"/>
            </a:endParaRPr>
          </a:p>
          <a:p>
            <a:pPr marL="0" marR="0" indent="0" algn="l" fontAlgn="base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b="1" kern="10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 </a:t>
            </a:r>
            <a:r>
              <a:rPr lang="ko-KR" altLang="en-US" b="1" kern="100" dirty="0">
                <a:solidFill>
                  <a:schemeClr val="bg1"/>
                </a:solidFill>
                <a:latin typeface="한양해서"/>
                <a:ea typeface="한양해서"/>
              </a:rPr>
              <a:t>春季</a:t>
            </a:r>
            <a:r>
              <a:rPr lang="ko-KR" altLang="en-US" b="1" kern="10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 </a:t>
            </a:r>
            <a:r>
              <a:rPr lang="zh-TW" altLang="en-US" b="1" kern="100" spc="0" dirty="0">
                <a:solidFill>
                  <a:schemeClr val="bg1"/>
                </a:solidFill>
                <a:effectLst/>
                <a:latin typeface="한양해서"/>
                <a:ea typeface="한양해서"/>
              </a:rPr>
              <a:t>學術大會發表資料</a:t>
            </a:r>
            <a:endParaRPr lang="ko-KR" altLang="en-US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CE193AD-4A28-6A65-2DA9-93179F98F9AD}"/>
              </a:ext>
            </a:extLst>
          </p:cNvPr>
          <p:cNvSpPr txBox="1"/>
          <p:nvPr/>
        </p:nvSpPr>
        <p:spPr>
          <a:xfrm>
            <a:off x="476250" y="1273902"/>
            <a:ext cx="80123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2400" b="1" i="0" dirty="0">
                <a:solidFill>
                  <a:schemeClr val="bg1"/>
                </a:solidFill>
                <a:effectLst/>
                <a:latin typeface="Apple SD Gothic Neo"/>
              </a:rPr>
              <a:t>2030</a:t>
            </a:r>
            <a:r>
              <a:rPr lang="ko-KR" altLang="en-US" sz="2400" b="1" i="0" dirty="0">
                <a:solidFill>
                  <a:schemeClr val="bg1"/>
                </a:solidFill>
                <a:effectLst/>
                <a:latin typeface="Apple SD Gothic Neo"/>
              </a:rPr>
              <a:t>년 메타버스 관련 일자리 </a:t>
            </a:r>
            <a:r>
              <a:rPr lang="en-US" altLang="ko-KR" sz="2400" b="1" i="0" dirty="0">
                <a:solidFill>
                  <a:schemeClr val="bg1"/>
                </a:solidFill>
                <a:effectLst/>
                <a:latin typeface="Apple SD Gothic Neo"/>
              </a:rPr>
              <a:t>2300</a:t>
            </a:r>
            <a:r>
              <a:rPr lang="ko-KR" altLang="en-US" sz="2400" b="1" i="0" dirty="0">
                <a:solidFill>
                  <a:schemeClr val="bg1"/>
                </a:solidFill>
                <a:effectLst/>
                <a:latin typeface="Apple SD Gothic Neo"/>
              </a:rPr>
              <a:t>만개 이상 창출</a:t>
            </a:r>
            <a:r>
              <a:rPr lang="en-US" altLang="ko-KR" sz="2400" b="1" i="0" dirty="0">
                <a:solidFill>
                  <a:schemeClr val="bg1"/>
                </a:solidFill>
                <a:effectLst/>
                <a:latin typeface="Apple SD Gothic Neo"/>
              </a:rPr>
              <a:t>"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-1797" y="0"/>
            <a:ext cx="15121890" cy="10695940"/>
            <a:chOff x="-1797" y="0"/>
            <a:chExt cx="15121890" cy="1069594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5118715" cy="10692130"/>
            </a:xfrm>
            <a:custGeom>
              <a:avLst/>
              <a:gdLst/>
              <a:ahLst/>
              <a:cxnLst/>
              <a:rect l="l" t="t" r="r" b="b"/>
              <a:pathLst>
                <a:path w="15118715" h="10692130">
                  <a:moveTo>
                    <a:pt x="0" y="10692003"/>
                  </a:moveTo>
                  <a:lnTo>
                    <a:pt x="7560005" y="10692003"/>
                  </a:lnTo>
                  <a:lnTo>
                    <a:pt x="7560005" y="0"/>
                  </a:lnTo>
                  <a:lnTo>
                    <a:pt x="0" y="0"/>
                  </a:lnTo>
                  <a:lnTo>
                    <a:pt x="0" y="10692003"/>
                  </a:lnTo>
                  <a:close/>
                </a:path>
                <a:path w="15118715" h="10692130">
                  <a:moveTo>
                    <a:pt x="7558201" y="10692003"/>
                  </a:moveTo>
                  <a:lnTo>
                    <a:pt x="15118206" y="10692003"/>
                  </a:lnTo>
                  <a:lnTo>
                    <a:pt x="15118206" y="0"/>
                  </a:lnTo>
                  <a:lnTo>
                    <a:pt x="7558201" y="0"/>
                  </a:lnTo>
                  <a:lnTo>
                    <a:pt x="7558201" y="10692003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81799" y="1604253"/>
              <a:ext cx="6119999" cy="34424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817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81799" y="5825261"/>
              <a:ext cx="6119999" cy="34424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817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199" y="1604253"/>
              <a:ext cx="6119999" cy="34424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1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99" y="5825261"/>
              <a:ext cx="6119999" cy="3442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81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0729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30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31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19</a:t>
            </a:r>
            <a:endParaRPr sz="1300">
              <a:latin typeface="Tahoma"/>
              <a:cs typeface="Tahoma"/>
            </a:endParaRPr>
          </a:p>
        </p:txBody>
      </p:sp>
      <p:pic>
        <p:nvPicPr>
          <p:cNvPr id="37" name="object 9">
            <a:extLst>
              <a:ext uri="{FF2B5EF4-FFF2-40B4-BE49-F238E27FC236}">
                <a16:creationId xmlns:a16="http://schemas.microsoft.com/office/drawing/2014/main" id="{CADAA88F-AE46-4084-A8C0-1551557CD24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8903" y="6021629"/>
            <a:ext cx="6407568" cy="380535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DD5166EE-33E2-432D-9D2D-AC1254A600FF}"/>
              </a:ext>
            </a:extLst>
          </p:cNvPr>
          <p:cNvSpPr txBox="1"/>
          <p:nvPr/>
        </p:nvSpPr>
        <p:spPr>
          <a:xfrm>
            <a:off x="818409" y="5562822"/>
            <a:ext cx="5372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spc="-36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    </a:t>
            </a:r>
            <a:r>
              <a:rPr lang="en-US" altLang="ko-KR" sz="1800" spc="-361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1.   </a:t>
            </a:r>
            <a:r>
              <a:rPr lang="ko-KR" altLang="en-US" sz="1800" spc="-361" dirty="0">
                <a:solidFill>
                  <a:schemeClr val="tx2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글로벌  메타버스  경제의   현 주소 </a:t>
            </a:r>
            <a:endParaRPr lang="ko-KR" altLang="en-US" dirty="0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F2DB919A-B2B1-3BC0-0AE5-498EA7BD7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850" y="3165867"/>
            <a:ext cx="6008055" cy="3108543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pple SD Gothic Neo"/>
              </a:rPr>
              <a:t>""</a:t>
            </a:r>
            <a: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ko-KR" altLang="ko-KR" sz="20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</a:t>
            </a:r>
            <a:endParaRPr kumimoji="0" lang="ko-KR" altLang="ko-KR" sz="9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pple SD Gothic Neo"/>
            </a:endParaRPr>
          </a:p>
        </p:txBody>
      </p:sp>
      <p:pic>
        <p:nvPicPr>
          <p:cNvPr id="19" name="Picture 2" descr="(출처:현대자동차)">
            <a:extLst>
              <a:ext uri="{FF2B5EF4-FFF2-40B4-BE49-F238E27FC236}">
                <a16:creationId xmlns:a16="http://schemas.microsoft.com/office/drawing/2014/main" id="{37F1285A-8471-07BF-2964-6439A55F9E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728" y="1626298"/>
            <a:ext cx="7090322" cy="355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210F56E-7354-EC3E-BC2E-3765418A4C4A}"/>
              </a:ext>
            </a:extLst>
          </p:cNvPr>
          <p:cNvSpPr txBox="1"/>
          <p:nvPr/>
        </p:nvSpPr>
        <p:spPr>
          <a:xfrm>
            <a:off x="7406728" y="1926886"/>
            <a:ext cx="68617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ko-KR" altLang="ko-KR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Apple SD Gothic Neo"/>
              </a:rPr>
              <a:t>2030년 메타버스 관련 일자리 2300만개</a:t>
            </a:r>
            <a:endParaRPr kumimoji="0" lang="en-US" altLang="ko-KR" sz="28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pple SD Gothic Neo"/>
            </a:endParaRPr>
          </a:p>
          <a:p>
            <a:pPr algn="ctr"/>
            <a:r>
              <a:rPr kumimoji="0" lang="ko-KR" altLang="ko-KR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Apple SD Gothic Neo"/>
              </a:rPr>
              <a:t> </a:t>
            </a:r>
            <a:r>
              <a:rPr kumimoji="0" lang="en-US" altLang="ko-KR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Apple SD Gothic Neo"/>
              </a:rPr>
              <a:t>   </a:t>
            </a:r>
            <a:r>
              <a:rPr kumimoji="0" lang="ko-KR" altLang="ko-KR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Apple SD Gothic Neo"/>
              </a:rPr>
              <a:t>이상 창출</a:t>
            </a:r>
            <a:r>
              <a:rPr kumimoji="0" lang="en-US" altLang="ko-KR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Apple SD Gothic Neo"/>
              </a:rPr>
              <a:t> </a:t>
            </a:r>
            <a:r>
              <a:rPr kumimoji="0" lang="ko-KR" altLang="en-US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Apple SD Gothic Neo"/>
              </a:rPr>
              <a:t>예상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B400EA-37CD-3978-2843-D29A35BFDE65}"/>
              </a:ext>
            </a:extLst>
          </p:cNvPr>
          <p:cNvSpPr txBox="1"/>
          <p:nvPr/>
        </p:nvSpPr>
        <p:spPr>
          <a:xfrm>
            <a:off x="7406728" y="3213100"/>
            <a:ext cx="700130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2030년 미국은 메타버스산업 관련 5370억달러의 경제적 파급 </a:t>
            </a:r>
            <a:r>
              <a:rPr kumimoji="0" lang="en-US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ko-KR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효과와 230만명의 고용 창출 효과를 누릴 것으로 전망됐다.</a:t>
            </a:r>
            <a:r>
              <a:rPr kumimoji="0" lang="en-US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ko-KR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이어 중국(1833억달러)과 일본(1432억달러), 독일(1036억달러),</a:t>
            </a:r>
            <a:r>
              <a:rPr kumimoji="0" lang="en-US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ko-KR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영국(693억달러)이 그 뒤를 이었다.</a:t>
            </a:r>
            <a:r>
              <a:rPr kumimoji="0" lang="en-US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(2022.01.31.  SBIZNEWS </a:t>
            </a:r>
            <a:r>
              <a:rPr kumimoji="0" lang="ko-KR" altLang="en-US" sz="2000" b="1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석대건기자</a:t>
            </a:r>
            <a:r>
              <a:rPr kumimoji="0" lang="en-US" altLang="ko-KR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CD4D760-EC41-D3B2-F2E3-42D0AE04E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728" y="5747488"/>
            <a:ext cx="7057757" cy="383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세상을 바꾸는 메타버스">
            <a:extLst>
              <a:ext uri="{FF2B5EF4-FFF2-40B4-BE49-F238E27FC236}">
                <a16:creationId xmlns:a16="http://schemas.microsoft.com/office/drawing/2014/main" id="{EBA2EE59-242B-0A70-F3C6-606C715D2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1636640"/>
            <a:ext cx="5943600" cy="349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직사각형 61"/>
          <p:cNvSpPr/>
          <p:nvPr/>
        </p:nvSpPr>
        <p:spPr>
          <a:xfrm>
            <a:off x="433917" y="2034722"/>
            <a:ext cx="14257867" cy="86586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 latinLnBrk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2183" b="1" dirty="0">
              <a:solidFill>
                <a:prstClr val="white"/>
              </a:solidFill>
              <a:latin typeface="맑은 고딕" pitchFamily="50" charset="-127"/>
              <a:sym typeface="Wingdings" pitchFamily="2" charset="2"/>
            </a:endParaRPr>
          </a:p>
        </p:txBody>
      </p:sp>
      <p:sp>
        <p:nvSpPr>
          <p:cNvPr id="18" name="제목 17"/>
          <p:cNvSpPr>
            <a:spLocks noGrp="1"/>
          </p:cNvSpPr>
          <p:nvPr>
            <p:ph type="title" idx="4294967295"/>
          </p:nvPr>
        </p:nvSpPr>
        <p:spPr>
          <a:xfrm>
            <a:off x="938382" y="4"/>
            <a:ext cx="13753407" cy="203471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42579" tIns="71289" rIns="142579" bIns="71289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en-US" sz="68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sz="686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한강의</a:t>
            </a:r>
            <a:r>
              <a:rPr sz="686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 기적</a:t>
            </a:r>
            <a:r>
              <a:rPr lang="en-US" altLang="ko-KR" sz="686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, </a:t>
            </a:r>
            <a:r>
              <a:rPr sz="686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지속가능</a:t>
            </a:r>
            <a:r>
              <a:rPr sz="686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 </a:t>
            </a:r>
            <a:r>
              <a:rPr sz="686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한가</a:t>
            </a:r>
            <a:r>
              <a:rPr lang="en-US" altLang="ko-KR" sz="686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양재백두체B" pitchFamily="18" charset="-127"/>
                <a:ea typeface="양재백두체B" pitchFamily="18" charset="-127"/>
              </a:rPr>
              <a:t>?</a:t>
            </a:r>
          </a:p>
        </p:txBody>
      </p:sp>
      <p:grpSp>
        <p:nvGrpSpPr>
          <p:cNvPr id="4" name="그룹 60"/>
          <p:cNvGrpSpPr>
            <a:grpSpLocks/>
          </p:cNvGrpSpPr>
          <p:nvPr/>
        </p:nvGrpSpPr>
        <p:grpSpPr bwMode="auto">
          <a:xfrm>
            <a:off x="479615" y="8276108"/>
            <a:ext cx="14257867" cy="1222811"/>
            <a:chOff x="0" y="1305087"/>
            <a:chExt cx="9144000" cy="791673"/>
          </a:xfrm>
        </p:grpSpPr>
        <p:sp>
          <p:nvSpPr>
            <p:cNvPr id="60" name="직사각형 59"/>
            <p:cNvSpPr/>
            <p:nvPr/>
          </p:nvSpPr>
          <p:spPr>
            <a:xfrm>
              <a:off x="0" y="1305087"/>
              <a:ext cx="9144000" cy="791673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2183" b="1" dirty="0">
                <a:solidFill>
                  <a:prstClr val="black"/>
                </a:solidFill>
                <a:latin typeface="맑은 고딕" pitchFamily="50" charset="-127"/>
                <a:sym typeface="Wingdings" pitchFamily="2" charset="2"/>
              </a:endParaRPr>
            </a:p>
          </p:txBody>
        </p:sp>
        <p:grpSp>
          <p:nvGrpSpPr>
            <p:cNvPr id="5" name="그룹 70"/>
            <p:cNvGrpSpPr>
              <a:grpSpLocks/>
            </p:cNvGrpSpPr>
            <p:nvPr/>
          </p:nvGrpSpPr>
          <p:grpSpPr bwMode="auto">
            <a:xfrm>
              <a:off x="451725" y="1365947"/>
              <a:ext cx="8545607" cy="538056"/>
              <a:chOff x="402283" y="5749793"/>
              <a:chExt cx="8152294" cy="538056"/>
            </a:xfrm>
          </p:grpSpPr>
          <p:sp>
            <p:nvSpPr>
              <p:cNvPr id="17" name="Text Box 25"/>
              <p:cNvSpPr txBox="1">
                <a:spLocks noChangeArrowheads="1"/>
              </p:cNvSpPr>
              <p:nvPr/>
            </p:nvSpPr>
            <p:spPr bwMode="auto">
              <a:xfrm>
                <a:off x="402283" y="5793101"/>
                <a:ext cx="852457" cy="4947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1960</a:t>
                </a: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년대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여공</a:t>
                </a:r>
                <a:endParaRPr kumimoji="1" lang="ko-KR" altLang="en-US" sz="2807" dirty="0">
                  <a:solidFill>
                    <a:srgbClr val="000000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1698641" y="5793101"/>
                <a:ext cx="852457" cy="4947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1970</a:t>
                </a: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년대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기능공</a:t>
                </a:r>
                <a:endParaRPr kumimoji="1" lang="ko-KR" altLang="en-US" sz="2807" dirty="0">
                  <a:solidFill>
                    <a:srgbClr val="000000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3" name="Text Box 27"/>
              <p:cNvSpPr txBox="1">
                <a:spLocks noChangeArrowheads="1"/>
              </p:cNvSpPr>
              <p:nvPr/>
            </p:nvSpPr>
            <p:spPr bwMode="auto">
              <a:xfrm>
                <a:off x="3034622" y="5773870"/>
                <a:ext cx="1142756" cy="4947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1980</a:t>
                </a: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년대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상사세일즈맨</a:t>
                </a:r>
                <a:endParaRPr kumimoji="1" lang="ko-KR" altLang="en-US" sz="2807" dirty="0">
                  <a:solidFill>
                    <a:srgbClr val="000000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4" name="Text Box 28"/>
              <p:cNvSpPr txBox="1">
                <a:spLocks noChangeArrowheads="1"/>
              </p:cNvSpPr>
              <p:nvPr/>
            </p:nvSpPr>
            <p:spPr bwMode="auto">
              <a:xfrm>
                <a:off x="4722974" y="5773870"/>
                <a:ext cx="852457" cy="4947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1990</a:t>
                </a: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년대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대기업</a:t>
                </a:r>
                <a:endParaRPr kumimoji="1" lang="ko-KR" altLang="en-US" sz="2807" dirty="0">
                  <a:solidFill>
                    <a:srgbClr val="000000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5" name="Text Box 35"/>
              <p:cNvSpPr txBox="1">
                <a:spLocks noChangeArrowheads="1"/>
              </p:cNvSpPr>
              <p:nvPr/>
            </p:nvSpPr>
            <p:spPr bwMode="auto">
              <a:xfrm>
                <a:off x="5920749" y="5793101"/>
                <a:ext cx="1205572" cy="49474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1990</a:t>
                </a: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년 후반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2183" b="1" dirty="0">
                    <a:solidFill>
                      <a:srgbClr val="000000"/>
                    </a:solidFill>
                    <a:latin typeface="맑은 고딕"/>
                    <a:sym typeface="Wingdings" pitchFamily="2" charset="2"/>
                  </a:rPr>
                  <a:t>벤처인</a:t>
                </a:r>
                <a:endParaRPr kumimoji="1" lang="ko-KR" altLang="en-US" sz="2183" dirty="0">
                  <a:solidFill>
                    <a:srgbClr val="000000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6" name="Text Box 67"/>
              <p:cNvSpPr txBox="1">
                <a:spLocks noChangeArrowheads="1"/>
              </p:cNvSpPr>
              <p:nvPr/>
            </p:nvSpPr>
            <p:spPr bwMode="auto">
              <a:xfrm>
                <a:off x="7449182" y="5749793"/>
                <a:ext cx="1105395" cy="436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ko-KR" sz="2183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/>
                    <a:sym typeface="Wingdings" pitchFamily="2" charset="2"/>
                  </a:rPr>
                  <a:t>2020’’s</a:t>
                </a: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16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맑은 고딕"/>
                    <a:sym typeface="Wingdings" pitchFamily="2" charset="2"/>
                  </a:rPr>
                  <a:t>스마트 인공지능</a:t>
                </a:r>
                <a:endParaRPr kumimoji="1" lang="ko-KR" altLang="ko-KR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7" name="오른쪽 화살표 26"/>
              <p:cNvSpPr/>
              <p:nvPr/>
            </p:nvSpPr>
            <p:spPr>
              <a:xfrm>
                <a:off x="1428235" y="5948551"/>
                <a:ext cx="216565" cy="216348"/>
              </a:xfrm>
              <a:prstGeom prst="rightArrow">
                <a:avLst/>
              </a:prstGeom>
              <a:solidFill>
                <a:schemeClr val="tx1"/>
              </a:solidFill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base" latinLnBrk="0">
                  <a:lnSpc>
                    <a:spcPct val="7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ko-KR" altLang="en-US" sz="2807">
                  <a:solidFill>
                    <a:prstClr val="black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8" name="오른쪽 화살표 27"/>
              <p:cNvSpPr/>
              <p:nvPr/>
            </p:nvSpPr>
            <p:spPr>
              <a:xfrm>
                <a:off x="2724592" y="5948551"/>
                <a:ext cx="216565" cy="216348"/>
              </a:xfrm>
              <a:prstGeom prst="rightArrow">
                <a:avLst/>
              </a:prstGeom>
              <a:solidFill>
                <a:schemeClr val="tx1"/>
              </a:solidFill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base" latinLnBrk="0">
                  <a:lnSpc>
                    <a:spcPct val="7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ko-KR" altLang="en-US" sz="2807">
                  <a:solidFill>
                    <a:prstClr val="black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29" name="오른쪽 화살표 28"/>
              <p:cNvSpPr/>
              <p:nvPr/>
            </p:nvSpPr>
            <p:spPr>
              <a:xfrm>
                <a:off x="4355639" y="5948551"/>
                <a:ext cx="216564" cy="216348"/>
              </a:xfrm>
              <a:prstGeom prst="rightArrow">
                <a:avLst/>
              </a:prstGeom>
              <a:solidFill>
                <a:schemeClr val="tx1"/>
              </a:solidFill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base" latinLnBrk="0">
                  <a:lnSpc>
                    <a:spcPct val="7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ko-KR" altLang="en-US" sz="2807">
                  <a:solidFill>
                    <a:prstClr val="black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30" name="오른쪽 화살표 29"/>
              <p:cNvSpPr/>
              <p:nvPr/>
            </p:nvSpPr>
            <p:spPr>
              <a:xfrm>
                <a:off x="5704300" y="5948551"/>
                <a:ext cx="216565" cy="216348"/>
              </a:xfrm>
              <a:prstGeom prst="rightArrow">
                <a:avLst/>
              </a:prstGeom>
              <a:solidFill>
                <a:schemeClr val="tx1"/>
              </a:solidFill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base" latinLnBrk="0">
                  <a:lnSpc>
                    <a:spcPct val="7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ko-KR" altLang="en-US" sz="2807">
                  <a:solidFill>
                    <a:prstClr val="black"/>
                  </a:solidFill>
                  <a:latin typeface="맑은 고딕"/>
                  <a:sym typeface="Wingdings" pitchFamily="2" charset="2"/>
                </a:endParaRPr>
              </a:p>
            </p:txBody>
          </p:sp>
          <p:sp>
            <p:nvSpPr>
              <p:cNvPr id="31" name="오른쪽 화살표 30"/>
              <p:cNvSpPr/>
              <p:nvPr/>
            </p:nvSpPr>
            <p:spPr>
              <a:xfrm>
                <a:off x="7196660" y="5929790"/>
                <a:ext cx="215050" cy="216348"/>
              </a:xfrm>
              <a:prstGeom prst="rightArrow">
                <a:avLst/>
              </a:prstGeom>
              <a:solidFill>
                <a:schemeClr val="tx1"/>
              </a:solidFill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base" latinLnBrk="0">
                  <a:lnSpc>
                    <a:spcPct val="70000"/>
                  </a:lnSpc>
                  <a:spcBef>
                    <a:spcPct val="50000"/>
                  </a:spcBef>
                  <a:spcAft>
                    <a:spcPct val="0"/>
                  </a:spcAft>
                  <a:defRPr/>
                </a:pPr>
                <a:endParaRPr lang="ko-KR" altLang="en-US" sz="2807">
                  <a:solidFill>
                    <a:prstClr val="black"/>
                  </a:solidFill>
                  <a:latin typeface="맑은 고딕"/>
                  <a:sym typeface="Wingdings" pitchFamily="2" charset="2"/>
                </a:endParaRPr>
              </a:p>
            </p:txBody>
          </p:sp>
        </p:grpSp>
      </p:grpSp>
      <p:grpSp>
        <p:nvGrpSpPr>
          <p:cNvPr id="6" name="그룹 62"/>
          <p:cNvGrpSpPr>
            <a:grpSpLocks/>
          </p:cNvGrpSpPr>
          <p:nvPr/>
        </p:nvGrpSpPr>
        <p:grpSpPr bwMode="auto">
          <a:xfrm>
            <a:off x="464050" y="1741352"/>
            <a:ext cx="14257867" cy="6237026"/>
            <a:chOff x="-276260" y="1957121"/>
            <a:chExt cx="9458360" cy="4000021"/>
          </a:xfrm>
        </p:grpSpPr>
        <p:pic>
          <p:nvPicPr>
            <p:cNvPr id="2868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96" y="1957121"/>
              <a:ext cx="9108504" cy="3713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1890686" y="4643445"/>
              <a:ext cx="760542" cy="41130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ko-KR" altLang="en-US" sz="1871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서독광부</a:t>
              </a:r>
              <a:endParaRPr lang="en-US" altLang="ko-KR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ko-KR" altLang="en-US" sz="1871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월남파병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60497" y="2951839"/>
              <a:ext cx="4076715" cy="3637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4366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GDP 40,000$</a:t>
              </a:r>
              <a:r>
                <a:rPr lang="ko-KR" altLang="en-US" sz="4366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의 덫 </a:t>
              </a:r>
              <a:r>
                <a:rPr lang="en-US" altLang="ko-KR" sz="4366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??</a:t>
              </a:r>
              <a:endParaRPr lang="ko-KR" altLang="en-US" sz="4366" b="1" dirty="0">
                <a:solidFill>
                  <a:prstClr val="black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35" name="Text Box 29"/>
            <p:cNvSpPr txBox="1">
              <a:spLocks noChangeArrowheads="1"/>
            </p:cNvSpPr>
            <p:nvPr/>
          </p:nvSpPr>
          <p:spPr bwMode="auto">
            <a:xfrm>
              <a:off x="4729491" y="3994154"/>
              <a:ext cx="920051" cy="4284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871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1988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ko-KR" altLang="en-US" sz="1871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서울올림픽</a:t>
              </a:r>
              <a:endParaRPr kumimoji="1" lang="ko-KR" altLang="en-US" sz="2495" b="1" dirty="0">
                <a:solidFill>
                  <a:prstClr val="black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36" name="Text Box 31"/>
            <p:cNvSpPr txBox="1">
              <a:spLocks noChangeArrowheads="1"/>
            </p:cNvSpPr>
            <p:nvPr/>
          </p:nvSpPr>
          <p:spPr bwMode="auto">
            <a:xfrm>
              <a:off x="5899603" y="3516313"/>
              <a:ext cx="872198" cy="4284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871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1995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871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OECD</a:t>
              </a:r>
              <a:r>
                <a:rPr kumimoji="1" lang="ko-KR" altLang="en-US" sz="1871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가입</a:t>
              </a:r>
              <a:endParaRPr kumimoji="1" lang="ko-KR" altLang="en-US" sz="2495" b="1" dirty="0">
                <a:solidFill>
                  <a:prstClr val="black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37" name="Text Box 33"/>
            <p:cNvSpPr txBox="1">
              <a:spLocks noChangeArrowheads="1"/>
            </p:cNvSpPr>
            <p:nvPr/>
          </p:nvSpPr>
          <p:spPr bwMode="auto">
            <a:xfrm>
              <a:off x="6792154" y="4771231"/>
              <a:ext cx="2291322" cy="27465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2183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2021</a:t>
              </a:r>
              <a:r>
                <a:rPr kumimoji="1" lang="ko-KR" altLang="en-US" sz="2183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년 </a:t>
              </a:r>
              <a:r>
                <a:rPr lang="ko-KR" altLang="en-US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 </a:t>
              </a:r>
              <a:r>
                <a:rPr kumimoji="1" lang="en-US" altLang="ko-KR" sz="2183" b="1" dirty="0">
                  <a:solidFill>
                    <a:prstClr val="black"/>
                  </a:solidFill>
                  <a:latin typeface="맑은 고딕"/>
                  <a:sym typeface="Wingdings" pitchFamily="2" charset="2"/>
                </a:rPr>
                <a:t>34,449$</a:t>
              </a: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9040715" y="2357429"/>
              <a:ext cx="139797" cy="4286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2807">
                <a:solidFill>
                  <a:srgbClr val="FF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2" name="타원 1"/>
            <p:cNvSpPr/>
            <p:nvPr/>
          </p:nvSpPr>
          <p:spPr>
            <a:xfrm>
              <a:off x="7632694" y="2143116"/>
              <a:ext cx="1331918" cy="1285884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2807">
                <a:solidFill>
                  <a:prstClr val="white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80942" y="5767403"/>
              <a:ext cx="714378" cy="178842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1960</a:t>
              </a:r>
              <a:r>
                <a:rPr lang="ko-KR" altLang="en-US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년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24011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1</a:t>
              </a:r>
              <a:r>
                <a:rPr lang="en-US" altLang="ko-KR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970</a:t>
              </a:r>
              <a:r>
                <a:rPr lang="ko-KR" altLang="en-US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년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467079" y="5767403"/>
              <a:ext cx="714378" cy="178842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1980</a:t>
              </a:r>
              <a:r>
                <a:rPr lang="ko-KR" altLang="en-US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년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122848" y="5767403"/>
              <a:ext cx="714378" cy="178842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1990</a:t>
              </a:r>
              <a:r>
                <a:rPr lang="ko-KR" altLang="en-US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년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767504" y="5767403"/>
              <a:ext cx="714378" cy="178842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2000</a:t>
              </a:r>
              <a:r>
                <a:rPr lang="ko-KR" altLang="en-US" sz="1715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년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467722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2022</a:t>
              </a: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539032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038838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395770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538388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38196" y="5767403"/>
              <a:ext cx="714378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9504" y="5500701"/>
              <a:ext cx="428627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61891" y="5572140"/>
              <a:ext cx="357189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 rIns="0">
              <a:spAutoFit/>
            </a:bodyPr>
            <a:lstStyle/>
            <a:p>
              <a:pPr algn="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0</a:t>
              </a:r>
              <a:endParaRPr lang="ko-KR" altLang="en-US" sz="1871" b="1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-133384" y="4929197"/>
              <a:ext cx="633415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 rIns="0">
              <a:spAutoFit/>
            </a:bodyPr>
            <a:lstStyle/>
            <a:p>
              <a:pPr algn="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spc="-156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5,000</a:t>
              </a:r>
              <a:endParaRPr lang="ko-KR" altLang="en-US" sz="1871" b="1" spc="-156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-276260" y="4214817"/>
              <a:ext cx="776291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 rIns="0">
              <a:spAutoFit/>
            </a:bodyPr>
            <a:lstStyle/>
            <a:p>
              <a:pPr algn="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spc="-156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10,000</a:t>
              </a:r>
              <a:endParaRPr lang="ko-KR" altLang="en-US" sz="1871" b="1" spc="-156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-276260" y="3500437"/>
              <a:ext cx="776291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 rIns="0">
              <a:spAutoFit/>
            </a:bodyPr>
            <a:lstStyle/>
            <a:p>
              <a:pPr algn="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spc="-156" dirty="0">
                  <a:solidFill>
                    <a:srgbClr val="000000"/>
                  </a:solidFill>
                  <a:latin typeface="맑은 고딕"/>
                  <a:sym typeface="Wingdings" pitchFamily="2" charset="2"/>
                </a:rPr>
                <a:t>15,000</a:t>
              </a:r>
              <a:endParaRPr lang="ko-KR" altLang="en-US" sz="1871" b="1" spc="-156" dirty="0">
                <a:solidFill>
                  <a:srgbClr val="000000"/>
                </a:solidFill>
                <a:latin typeface="맑은 고딕"/>
                <a:sym typeface="Wingdings" pitchFamily="2" charset="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-276260" y="2786057"/>
              <a:ext cx="776291" cy="189739"/>
            </a:xfrm>
            <a:prstGeom prst="rect">
              <a:avLst/>
            </a:prstGeom>
            <a:solidFill>
              <a:schemeClr val="bg1"/>
            </a:solidFill>
          </p:spPr>
          <p:txBody>
            <a:bodyPr rIns="0">
              <a:spAutoFit/>
            </a:bodyPr>
            <a:lstStyle/>
            <a:p>
              <a:pPr algn="r" fontAlgn="base" latinLnBrk="0">
                <a:lnSpc>
                  <a:spcPct val="7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ko-KR" sz="1871" b="1" spc="-156" dirty="0">
                  <a:solidFill>
                    <a:srgbClr val="C0504D"/>
                  </a:solidFill>
                  <a:latin typeface="맑은 고딕"/>
                  <a:sym typeface="Wingdings" pitchFamily="2" charset="2"/>
                </a:rPr>
                <a:t>20,000</a:t>
              </a:r>
              <a:endParaRPr lang="ko-KR" altLang="en-US" sz="1871" b="1" spc="-156" dirty="0">
                <a:solidFill>
                  <a:srgbClr val="C0504D"/>
                </a:solidFill>
                <a:latin typeface="맑은 고딕"/>
                <a:sym typeface="Wingdings" pitchFamily="2" charset="2"/>
              </a:endParaRPr>
            </a:p>
          </p:txBody>
        </p:sp>
        <p:cxnSp>
          <p:nvCxnSpPr>
            <p:cNvPr id="56" name="직선 연결선 55"/>
            <p:cNvCxnSpPr/>
            <p:nvPr/>
          </p:nvCxnSpPr>
          <p:spPr>
            <a:xfrm rot="5400000">
              <a:off x="-1097005" y="4116392"/>
              <a:ext cx="3276623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 rot="10800000">
              <a:off x="538131" y="5743591"/>
              <a:ext cx="8429656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8" name="모서리가 둥근 직사각형 57"/>
          <p:cNvSpPr/>
          <p:nvPr/>
        </p:nvSpPr>
        <p:spPr>
          <a:xfrm>
            <a:off x="433124" y="2411444"/>
            <a:ext cx="14087069" cy="7376048"/>
          </a:xfrm>
          <a:prstGeom prst="round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 latinLnBrk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2183" b="1" dirty="0">
              <a:solidFill>
                <a:prstClr val="white"/>
              </a:solidFill>
              <a:latin typeface="맑은 고딕" pitchFamily="50" charset="-127"/>
              <a:sym typeface="Wingdings" pitchFamily="2" charset="2"/>
            </a:endParaRPr>
          </a:p>
        </p:txBody>
      </p:sp>
      <p:sp>
        <p:nvSpPr>
          <p:cNvPr id="55" name="모서리가 둥근 직사각형 54"/>
          <p:cNvSpPr/>
          <p:nvPr/>
        </p:nvSpPr>
        <p:spPr>
          <a:xfrm>
            <a:off x="713641" y="2203039"/>
            <a:ext cx="4658560" cy="6732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 latinLnBrk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3119" b="1" dirty="0">
                <a:solidFill>
                  <a:prstClr val="white"/>
                </a:solidFill>
                <a:latin typeface="맑은 고딕" pitchFamily="50" charset="-127"/>
                <a:sym typeface="Wingdings" pitchFamily="2" charset="2"/>
              </a:rPr>
              <a:t>한국 </a:t>
            </a:r>
            <a:r>
              <a:rPr lang="en-US" altLang="ko-KR" sz="3119" b="1" dirty="0">
                <a:solidFill>
                  <a:prstClr val="white"/>
                </a:solidFill>
                <a:latin typeface="맑은 고딕" pitchFamily="50" charset="-127"/>
                <a:sym typeface="Wingdings" pitchFamily="2" charset="2"/>
              </a:rPr>
              <a:t>GDP </a:t>
            </a:r>
            <a:r>
              <a:rPr lang="ko-KR" altLang="en-US" sz="3119" b="1" dirty="0">
                <a:solidFill>
                  <a:prstClr val="white"/>
                </a:solidFill>
                <a:latin typeface="맑은 고딕" pitchFamily="50" charset="-127"/>
                <a:sym typeface="Wingdings" pitchFamily="2" charset="2"/>
              </a:rPr>
              <a:t>성장률</a:t>
            </a:r>
          </a:p>
        </p:txBody>
      </p:sp>
      <p:sp>
        <p:nvSpPr>
          <p:cNvPr id="28683" name="AutoShape 4" descr="data:image/jpeg;base64,/9j/4AAQSkZJRgABAQAAAQABAAD/2wCEAAkGBxQSEhQUEBQUFBQUFRQUFBQVFBQUFBQUFBQWFhQUFBQYHSggGBolHBQUITEhJSkrLi4uFx8zODMsNygtLisBCgoKDg0OGhAQGy0kHyQsMCwsLCwsLCwsLCwsLSwsLCwsLCwsLC0sLCwsLDctLCwsLCwsNCwsLCwsLCwsLCwsLP/AABEIALoBDgMBIgACEQEDEQH/xAAcAAABBQEBAQAAAAAAAAAAAAACAQMEBQYABwj/xABGEAACAQIDBQQHBQQIBQUAAAABAgADEQQSIQUGMUFREyJhcQcyQlKBkcEUI5KhsWJywtEVJDNTc6Ky8ENjo+HiFmR0goP/xAAaAQACAwEBAAAAAAAAAAAAAAABAgADBAUG/8QAKREAAgIBAwMDBAMBAAAAAAAAAAECEQMEITESMlEUQXEFEyKRI4Gx8f/aAAwDAQACEQMRAD8A9vBhCNAw1MLAMY7GCkLnUngJV094lBtUAA6jl4nwmf8ASXt0YM02qXyOpVTYkZ1uSNOBsQfGx6TyHau/3bHJlcobhghCO2hsFazWubX7p08Zlk8ryVFbF6jFRtn02DOlbu01U4SgcQuSqaSF09wlR3D4jQHxEsCZpKRbzoF52aGgHOI20MvGWMKAwWjLxxo0xliFYw4jDyQ8YeWIrZGqCRnEluJHcS2JXJESoJGqCS6gkaoJdEokiG8j1JKqiRagl8TNMi1RIjyZUEiVJfExZBoxIpgxgREMAwjBMU0ROiTp0g50S86JIQUzok6QB06JOkIe4KY6pkZTHlM8+0d5ELeHD0quHqrXpJWTKT2dQAqWGq8Qba215TLbo7oYWnicRWOHpGpTqKKT5R3V7NTmWmBlRsxbUC/jNTtk/csOpQfidR9ZWbtKWavXJJDuyKOi03bh4En8vkOldw1+xpQYJMbp1AeBhMZKFOJgloJMAtDQAiYgMAtBzxqBZLWlcayPiMPbUax/D1gdDxj8S2mPSZSPGXk3GpZtJBqS+LspkqGnjDx1jGmMtRUyNVEjOJLqyK8uiUyItQSJVkypItYS6JnyIhVZFqSXUkSoZpiYcgwYhhGIYwkQDBMMwTAaIgxQs4QwYpYIw0jbCG7QDIQSdOnQkOiRZ0gD2hTHA0YUw7zgtHeRG2s33fm9P8nDfSRtzh/VU8TUb51Gi7ZfuL+8fypufpF3TFsNR/wwfmb/AFka/EnuTqic1Nj8wfMfWCmM1Cv3WPAE6N+4/teWh8I9ArUwwKuAQeIIuD8DEGDJgFpDNGrS/sj2if3TnvD9yodfg1/OPYbFJUNtVccUYZWHw5jxEYWgy0AtHHoGMspjJoRpil44uMYc5GMEtHpMW2iYjX1PGLUoA8ZEo1rSatYESuSaZdBpoqsTRKmRHltjToZVmXwlaM+SKT2I1UyO5kqssiuJfEzyRGqSNUElPI7iXRM8yE6yJVSTqkh1ZoiYsiIzCDDYQZYUoEiCRDIgmAviCJxMWJFLRDBhRJAiTosSEgk6KZwkIewK0LNGFaFmnDo7llfvBUtT8hUb5U2H8UnburajSHSin+lZTbzv90/+FV/MoPrL3ZAsAOiAfK0kl+IFySrRCesOCZUWAjw1gV8MtQWYajhyIPUEcPhDAi18QqKz1CEVQWZibAAC5JMhCtx+0PsdNqleoOyUqCXvmGZgo1UHNqRyllQqpUUMhBDAEEEEEHUEEaEeM8a3p29X2xiRhMGCaOa9NbZM+Ua1qpOoUXNgeFxpml028NHYyYXBsRWKhzinpvc0WZs3dHmzd3Q2APEw0Cz0qpQ6i4/3ykapg78CR5H6HSOUMUbAnVSAQbWNiLi4MkaNqPygtohVfZ3HGzDyKn56j8hHEpj3mXzGnzEnMrDoY0T1Fo/WwdKI1XBMdQwYSHWosvrAj9PnLUDppHBU6/OMsjQrxpmdYSPWE09XB035W8V0/wC0rsTsU+wwPgdDLoZo+5RPFIztWR3ljjMG6eupHjy+Y0kBxNcGnwY8ia5IdWRKokysJEqiaYGHKRjEIhmDLChAkQDDiQF0WBaJCIiGAtQMS0KJAMJEizjIQSdaLOtCQ9VAixwCFlnFs7Jnd6P7Jx1VV/FUUfSabZo1PlM5vKNVX3nwy/Oq38pp8ENTFm/xGXKHDEJhRCspLBAZ5z6YN4clNMHSN2q2aqF1YILFEsNbsbG3RfGeiMbTB7X3Co/bRjXqinh0JxNcMTcPTIe4Y8ENiTfhYgcRlKAzO7Xxg2PhFwtAgY2ugfFVhq1JDwpq3I8QOli2hYGNbD3Yw+EoJjdrZgGIahhRo9QizKXGhN9DluAB6x1tA2ElHG7SxWNxB/q2HL4khhqyqctBSvMZVBt+yBzkaitfbuPJYlKa6nmKFC+ijkXY38zc8Bowpf7qbyY3G7TZ6an7M9hUptc06NNQcrBuVQm/7xYg6AFfT1W0Y2Ts+nhqS0qChEXgOZPNmPNjzJkwi8VsZCqYrKDG83XSBRxSN6jK37rA/pAGhXo9IHCSQwgtT6SWQaA6QwY2wihoSD1+spdpYXDN2oUXq0kzvTolTVAIJX7u9rnKbXte0oMb6QqaY/7HURkpXNGpWJKMKjWysttVTX1uPeDaAa4GvWrbD2nc56iEkk869Co3euT/AMQEfiXodWi2uHQklF8o0exdpUsczJhS2cDMKdUIjuvNkysytbmLg+E7F0WQ5XBUjkQQfkZTb67O+z4ijj9nsexxDLVpMgPcrNrkC8bNqQv7620tPXcGn2nD02xVDI7KC9JwCUbnY8uvUA62Ok1w1jj3boxZdDGfa6Z5iYk2e09zQbmg2U+6+q/BuI+N5l8ds6rRNqqFeh4qfJhpOhjzwycM5eTTZMXctvPsQiINoZEQywWIBgkRwiCRAWoCJCtOIkGBiWh2iGQgM6LadIQ9bURwLGwYYacQ7Rn9vi9bDr1xFH/LdvrNTQS15mNp64zCj/nMfw0LzVjgYs+BkNiIZwnSscAiJl5EXB0IOoIPEQjEBhIYDezdujgcDjGw1JmOJamG5rQphg1xzCBgTz1Zb6CW3o32UlHA0igZXrDtqhYasTotv2QALW634kzU35HUHQjqDxBjiUwFAUAKoAUAWAAFgAOlpLBQybjj85W7c3jo4NQapJZgSlNRdmtzvwA8TJ+0topRpPVqXyopY24m3ADxJsPjPEN4Nqtiq7VX0vYKo1CIPVUHnzPmTKc2ToW3J0fp+i9RN9XauSTvHvPWxjd85afKkpOQefvnxPwAlGDOiTA227Z6rHjhjj0xVIu9mb04qge5WYr7rntF8rNqPgRN9u7v/TqkJiAKLnQNf7pj5nVPjceM8mvOLx45ZR4Zl1GgwZluqflH0ba4jbJPI9zd9HwzLTqkvQ0BU6tT/ap+H7PDpY8fYKVRXUMpBVgGUjUEEXBB6Wm3HlU0ea1ejnp5VLdezPMvS/uv21IYukt3pLlrD3qPJ/Erz/ZJ92VWyANs7POGqEfbcIM1B2OtRLAAM3Q6I3HXI3GewPTBuCLg6EHUEHiCJ5nvVtb+hTToYDDpTWp961Vrt2uVu9SBJJ00BJ4BxYDjLlvsYn5Kj0T7x9lVOAxWis57HOP7LEA96mQeFyDbhZgebTtnb1YnAbVqrtFyy1CKdU6hFS5NGrSXkgB4DkzXuwgekjZaVkpbUwd+zr5e1sbGnVvlVyR6rZhkNvaUczJG06X9MbOXEKL43BjLWAHeq0+Nwo43sXHiKgHGEh68HB/3+hg1KYIIYAg8jqD5iZz0f4TEUsFTp4wAMulNSbutLTKlToRqAOQyjlaaSLwMZna26SPdqHcb3D6h8ua/p4TK4vZNanfPTcAXJIGZbDnmGk9P7RTzF/MXlbvJVthqpBtdMp+JA/O/5zZh1U01F7mHPo8bTktjzW0Ew4hE6hykNkRIZESQsQNp1otp1pAg2nWi2nWkAetWiSSacbelOHZ2qKCoM2Ow3gcQ3yplPrNUeEyVFv65TPSniT/1gs1FN7qTBkQy5EBi3g3hCIONvGo9UEALaQgaLF7S0c4C50HMnQQHT/fEfEQEMr6TsSBs6ta1yaKkXINjVQ8OfDn4zyFCCLie27f2IMTRek9wrqQGAFQKfZcKe8pBsdOk8FDtRd6VYeozKTzUqbHTppDlwfdxfh3J3/T/AOHS+l6yODI4z2jL38MmEQSY4pBGhuOogPYcTactQlfTW56lzj09VqvIAaII09dRwN/KCMd+z+c1Q0OokrUf3t/pjyfUtLB05r+t/wDLH7T1b0V7ZNSi+HY96kcyX/u2OoHk3+sTyiliFbhx6HjL/czaX2fGUWJsGbs2/dqd3XwByn/6ypRliyVJUJq4w1Wmbg7918o9yzSi303eXHYVqWgqL36LHlUANgTyBF1PnflLZKwMcDdJv4PJnkPowquzYjAV6dR6FVXFQWb7ioBlbMfYva3gyrbnNvubuYmzw7B2qVXGUv6qhL3ChL8dBqfhYTUooF7AC5ubC1yeJPjFMjYEhk0vGC35x+Cy85AkOoPeHx4GUe97Ww6i51qDTr3WP8j8Jo6g6yj3vpXw9/ddT87r/FLsD/kj8lGoX8Uvgws60K0607JxENmIRDIiESDICIRCInWkGBiQjOtIQ9nywXEcvGax0nBR22ZjZahsQG6Ydz+OuD9Jo19SZjYl8wP/ALah/mLn6TT0h3B/vmY+QEeRFhiCghSssAq3sbWvY2voL8rnpPPtjb8YrENicP2VGni6YLUaTCoVqGkT21JjnF3sNCCAddLCehzyn0oYFsJi6G0MOLEuufkO1pjQHoHpgqf3T1hQGQ97dqvtHAUsVSc3w/cxlBSwVSxHZ1wlz3dDrrYHj3TPSN0dvrjMJTq3BcKFrAezVUWYHpf1h4MJ5rtWv9lx1HHYJDVwuPQs9ELmFTMbYigyWtmv3gD7V+QMudNi4tayK42fjQoZSGDYd/WF0IuLAscvGxYcUF4yHobV7cp496WNl5MUMQo7mIUXPIVaYCsL8NVCkdbN0nsgVWAYZWVgCGFrEHUEEcRK7b2waWLoPRqXAYaNzRx6rr4g/MXHOW4Mv252Bq0fOdumkUE85L2rs2phqr0awyuhsehHJlPNSLEeBkSdlU90Uizok6MQ60mYZ8wIPEfpIkewfri2vHQc9Jj1uCOTFLylaN30/USxZ4pcN0/7PoDZlQ1KNKofbp03PmyAn9ZNQ9DBwGE7OlTp/wB3TRPwKF+kfyTlp7blUq6nQ4lXrHLxkHp+oiNVtAAdhCQHx4U2K1D4qhYfMR+hjEYaFvijr/qAkpkDq8ZXbeAOHrA8lB+INx+Yk5RfU+ch7bH3NXxpkfEcPrHx9y+SvJ2P4PPLRI60Cds4VUBaIwhwTIFAERLQ7RCJBgSIlocSEh65Uq2kPGYkZKhvwRz8lJkpGVwJD2zhstCqf+W/zKkTiKrpnZdkLYFLvP4U8OvyQn+KXxXuiVu7q64jwrBPgtGl/My1e0Sb3HSGRELxy0ArFGELSJtTAU8TRqUaoutRSp6i40Zb+0DqPESVadkB46wkPK9x9pVcI+J2W7ilXzP9lqMAaYrW9Ug+y/dZfNuZAgbqbbfHnE7O2oxL1c3ZsyoHpVqXrIAoAuMuYC3sN1ll6YN3i6UsTRVjURhSfIDnKsfumFtbq+gtr3x0lfjt2cXiUw2OpUmpY9WUV1bLTNRqduzxNmIAYgKGU2vfw1YUd9G23KuFxD7NxZ9VmWlcnuuNTTB9xh3l/wDIW9S48Jjtp7mDG18Pi6wNCoqIcRSVgS1SnYplqqdLH2hrYLax1GsCN0isKM/vruimPS+iV0BFOpyI45KnVb/EXuOYPiG1tlVcNUNPEIab8geDD3kYaMPET6TsecgbV2amIQpVRKiH2ai3seqtxB8ePjNWDVPHs90LKNnzaTOBnruK9GuFJsBVpfuuT+b5oND0X4UG7VK7j3cyAHzIS/ytNfq8YnQzymjRZzlRWdjoAqliSeQA15H5T0ncHcCoKqYjGDIEOZKPtsw4Gp7oHTiedue92Rs+lh6fZUEWmnQcSerMdWPiSTLZXAmbNq3NOKVIeMadh5JGxmJ7NWchcqAsxZyoCqLkk5TyEkGuB426azzT0gbexNdvsFKg1IVXy9q7gLWVQWy57BUHdJIJvYWtrY40rGYWA38O0HNGjh3U2ZrB7jIvNmUqRxGh0uba6XsdmHEU2761OzPJr6c7i+sxtLaVLZdKthsM/bY+qclWtTv2dAjQU6XOowu3L1jrwyy93cqvsnCF9o1G+8H9XwRIaoLcWublOIuL5RfXvG0tUqVULRusOgIve4OvD63kjLaVOytoUsRT7bCPmQ+svt024lXTiD+vEXBnY41X7gY97muUaeN76RasJdKdJD28L4erbkh/7/lK1dmNTH3dVlPzH4f5SbjqhGGqhjc9mwv17pF4YqpKvIs+x/BgjEhRJ2jggxDCMSQZAGJDiQDgxLQjOhIem4c5DaHtyuDQcc2yr+J1H1kGtiSDpIeLxWbIvWpSH/UU/Scnot2dZTrYsNg4gDtvGvUPyyr/AAy4cW8JiMBXazBePaVTf/8AVpIr4yotrsdfEyPA5cA+8o3Zq2PSMLXB4G/lMudpv7x+ZgUdospv8+V/G/Xx4yemkD1UDYobxSkpcNt6n7YcfBSPmLfpJX9P0erfhMqeGa9ixZsb9yxCmNNpIQ27SPvfIfQxyljUc91hfpwMDhJcoZZIvhkpHjsjKJIpxGOFGnWPQGEhBtTcWMaqULcItXTWOUmvCQiFI5TblHaixoiEB516X9spSpfZqbN2tYfeDNcJR6NfW78LdM3heFutjquF2W+J2g7VaTFVwtCobswuQMrkE5WPAagLTuNDJm2PR0KmOOIq1r4Vi1avna1QZbE083uEe17KqRyBOR3y28+1MVToYVT2SEUsNSAyhzwNQr7Og0v6qry70IrNJu9uxg8ViKeOwLkKjl3w9UMxSva63N8wsxzaEi4FjbSZajSr7T2qwrh1u57RWBVqNCn7GU3KmxAtY9578zNJvPtD+iMNQwODe1e61sRWUC+bQ8D7xA0N+4gBvmm73Yd61Glia9GnTxFWmA7KCGamCSl76gEWbKSbXhshZ7FwdChTFPD0xTQezYi595mOrHxOslnDC5YC7HqeXSNqI+DEGK96BBzVW05LwUefM+Ug7bxStQqBDfQE+WYD+cu69bKLkqAONwTKXb+KRcOQpXPVAyqBYlSQWa3EDKGlmN/kvkTIvxfwYszjOnTsnDoSJFIiSDJAzopiSBEtEhRDIQ2tSjU004yOaffpf4q/5QzfSbPsBKXb1FVajYWJqMT5LRqfznKWa9jq/ap2Ve7mFYgMRcNdvgzE/WWeP2ejCw0Mn7Dp5cLQHPsaV/PILxrELYwfcbkFwSVGefZBHO8i1MNlJBl29Wx4SLXUMbkTRHJL3M8sUfYp3QicENrybVGs5R8pb1lP2lZCUxwNHK+kjZtYy3Ea6difR2jUT1WNuh1H58PhJY3jqAaoh/EPrKi8BojxQfKGWWa4ZYVt46x4FV8lB/1Xjabw1xxYN5ov8NpWGDHWHH4RW82S+5mkw23+00cBT4HQ+XSXGHe8weWW+xtsZDlq3K8m4lfMcxM2bTbXD9GrBq/bJ+zXMLiR2Efw9UMAVIIPMG4it4iYuDfyRSoIN7EHQgi4I5gjnMRiNh0NkrisbhqRqPb7tMuZaAb1iOYp31J5KLaC83jjpGUcX8fIn9BCQ8Z3B3efaOKaviialNHz1mbXtah1FLpbgSBoFAGlxPb2SMYHBU6CZKNNaaXZsqAKLsbsbeZj+YyN2RKgcsVTHQk4rFsJVbQYcHUlfDN/DKjbO1gaTqpuSchGXKEBF+erEi+vhy5zd6sf2NLMM172GU2sSDqb6W0mIwzAorZy7Pd3Jv65Nra8bALr4ma9Pj6mmzNqMnTBhRLQok6ZyQZ0IxLQDAzotp0hAZ0WdaEh7FM7vQ9qlEfsYlvw0wP4popmd7P7Wn/8fGfpRnDx9x3JcF7hktTReiKPkBI9anJbcJEqwxFZU7SXS4lOMTLbG8ZS1xrNuLjcx5W07QZxEOnVkMx6jLXFUUxm2xyqwMiskeqcZzjjCtiSVjInGIYscpGGiKI7UjYjCtbi3gMI7EgsjQmGxD0zemxU+B4+Y5y1obzVR64V/H1T8xp+UqYBgljjPuQY5Jw7WaL/ANSqeKMvkQ38pMwu36J4nKfFbfpMfBMqekxsuWsyLnc9Bp7Totwq0/xAfkYZ2hSHGrT/ABr/ADnncSV+ij5LPXS8G+fbuHH/ABV+AZv0EZfeTD++fwP/ACmGiRlo4eWL63J4Ra7zbTWvlSlfLe7O2ii4ItbieN+HLnIe03pllFENkRFS7cWyi2a3KRZxl0MMYcFWTPLIqYMSFElxSJaJaEYkATgt4hWSaUHE8YL3H6diPaJDMQxhD//Z"/>
          <p:cNvSpPr>
            <a:spLocks noChangeAspect="1" noChangeArrowheads="1"/>
          </p:cNvSpPr>
          <p:nvPr/>
        </p:nvSpPr>
        <p:spPr bwMode="auto">
          <a:xfrm>
            <a:off x="696301" y="-225255"/>
            <a:ext cx="475262" cy="47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 latinLnBrk="0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ko-KR" altLang="en-US" sz="2807">
              <a:solidFill>
                <a:srgbClr val="000000"/>
              </a:solidFill>
              <a:latin typeface="HY견고딕" pitchFamily="18" charset="-127"/>
              <a:ea typeface="HY견고딕" pitchFamily="18" charset="-127"/>
              <a:sym typeface="Wingdings" pitchFamily="2" charset="2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FE0C24-555E-4E2D-B9AB-BA0DAA0EB24C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6103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-1797" y="0"/>
            <a:ext cx="15121890" cy="10695940"/>
            <a:chOff x="-1797" y="0"/>
            <a:chExt cx="15121890" cy="1069594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5118715" cy="10692130"/>
            </a:xfrm>
            <a:custGeom>
              <a:avLst/>
              <a:gdLst/>
              <a:ahLst/>
              <a:cxnLst/>
              <a:rect l="l" t="t" r="r" b="b"/>
              <a:pathLst>
                <a:path w="15118715" h="10692130">
                  <a:moveTo>
                    <a:pt x="0" y="10692003"/>
                  </a:moveTo>
                  <a:lnTo>
                    <a:pt x="7560005" y="10692003"/>
                  </a:lnTo>
                  <a:lnTo>
                    <a:pt x="7560005" y="0"/>
                  </a:lnTo>
                  <a:lnTo>
                    <a:pt x="0" y="0"/>
                  </a:lnTo>
                  <a:lnTo>
                    <a:pt x="0" y="10692003"/>
                  </a:lnTo>
                  <a:close/>
                </a:path>
                <a:path w="15118715" h="10692130">
                  <a:moveTo>
                    <a:pt x="7558201" y="10692003"/>
                  </a:moveTo>
                  <a:lnTo>
                    <a:pt x="15118206" y="10692003"/>
                  </a:lnTo>
                  <a:lnTo>
                    <a:pt x="15118206" y="0"/>
                  </a:lnTo>
                  <a:lnTo>
                    <a:pt x="7558201" y="0"/>
                  </a:lnTo>
                  <a:lnTo>
                    <a:pt x="7558201" y="10692003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81799" y="1604253"/>
              <a:ext cx="6119999" cy="34424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817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81799" y="5825261"/>
              <a:ext cx="6119999" cy="34424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817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199" y="1604253"/>
              <a:ext cx="6119999" cy="34424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1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99" y="5825261"/>
              <a:ext cx="6119999" cy="3442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81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0729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20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21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0" y="19627"/>
            <a:ext cx="15121890" cy="10695940"/>
            <a:chOff x="-1797" y="0"/>
            <a:chExt cx="15121890" cy="1069594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5118715" cy="10692130"/>
            </a:xfrm>
            <a:custGeom>
              <a:avLst/>
              <a:gdLst/>
              <a:ahLst/>
              <a:cxnLst/>
              <a:rect l="l" t="t" r="r" b="b"/>
              <a:pathLst>
                <a:path w="15118715" h="10692130">
                  <a:moveTo>
                    <a:pt x="0" y="10692003"/>
                  </a:moveTo>
                  <a:lnTo>
                    <a:pt x="7560005" y="10692003"/>
                  </a:lnTo>
                  <a:lnTo>
                    <a:pt x="7560005" y="0"/>
                  </a:lnTo>
                  <a:lnTo>
                    <a:pt x="0" y="0"/>
                  </a:lnTo>
                  <a:lnTo>
                    <a:pt x="0" y="10692003"/>
                  </a:lnTo>
                  <a:close/>
                </a:path>
                <a:path w="15118715" h="10692130">
                  <a:moveTo>
                    <a:pt x="7558201" y="10692003"/>
                  </a:moveTo>
                  <a:lnTo>
                    <a:pt x="15118206" y="10692003"/>
                  </a:lnTo>
                  <a:lnTo>
                    <a:pt x="15118206" y="0"/>
                  </a:lnTo>
                  <a:lnTo>
                    <a:pt x="7558201" y="0"/>
                  </a:lnTo>
                  <a:lnTo>
                    <a:pt x="7558201" y="10692003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81799" y="1604253"/>
              <a:ext cx="6119999" cy="34424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817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81799" y="5825261"/>
              <a:ext cx="6119999" cy="34424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817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199" y="1604253"/>
              <a:ext cx="6119999" cy="34424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1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99" y="5825261"/>
              <a:ext cx="6119999" cy="3442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81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0729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22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23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-1797" y="0"/>
            <a:ext cx="15121890" cy="10695940"/>
            <a:chOff x="-1797" y="0"/>
            <a:chExt cx="15121890" cy="1069594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5118715" cy="10692130"/>
            </a:xfrm>
            <a:custGeom>
              <a:avLst/>
              <a:gdLst/>
              <a:ahLst/>
              <a:cxnLst/>
              <a:rect l="l" t="t" r="r" b="b"/>
              <a:pathLst>
                <a:path w="15118715" h="10692130">
                  <a:moveTo>
                    <a:pt x="0" y="10692003"/>
                  </a:moveTo>
                  <a:lnTo>
                    <a:pt x="7560005" y="10692003"/>
                  </a:lnTo>
                  <a:lnTo>
                    <a:pt x="7560005" y="0"/>
                  </a:lnTo>
                  <a:lnTo>
                    <a:pt x="0" y="0"/>
                  </a:lnTo>
                  <a:lnTo>
                    <a:pt x="0" y="10692003"/>
                  </a:lnTo>
                  <a:close/>
                </a:path>
                <a:path w="15118715" h="10692130">
                  <a:moveTo>
                    <a:pt x="7558201" y="10692003"/>
                  </a:moveTo>
                  <a:lnTo>
                    <a:pt x="15118206" y="10692003"/>
                  </a:lnTo>
                  <a:lnTo>
                    <a:pt x="15118206" y="0"/>
                  </a:lnTo>
                  <a:lnTo>
                    <a:pt x="7558201" y="0"/>
                  </a:lnTo>
                  <a:lnTo>
                    <a:pt x="7558201" y="10692003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81799" y="1604253"/>
              <a:ext cx="6119999" cy="34424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817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81799" y="5825261"/>
              <a:ext cx="6119999" cy="34424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817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199" y="1604253"/>
              <a:ext cx="6119999" cy="34424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1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99" y="5825261"/>
              <a:ext cx="6119999" cy="3442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81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0729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24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25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-1797" y="0"/>
            <a:ext cx="15121890" cy="10695940"/>
            <a:chOff x="-1797" y="0"/>
            <a:chExt cx="15121890" cy="1069594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5118715" cy="10692130"/>
            </a:xfrm>
            <a:custGeom>
              <a:avLst/>
              <a:gdLst/>
              <a:ahLst/>
              <a:cxnLst/>
              <a:rect l="l" t="t" r="r" b="b"/>
              <a:pathLst>
                <a:path w="15118715" h="10692130">
                  <a:moveTo>
                    <a:pt x="0" y="10692003"/>
                  </a:moveTo>
                  <a:lnTo>
                    <a:pt x="7560005" y="10692003"/>
                  </a:lnTo>
                  <a:lnTo>
                    <a:pt x="7560005" y="0"/>
                  </a:lnTo>
                  <a:lnTo>
                    <a:pt x="0" y="0"/>
                  </a:lnTo>
                  <a:lnTo>
                    <a:pt x="0" y="10692003"/>
                  </a:lnTo>
                  <a:close/>
                </a:path>
                <a:path w="15118715" h="10692130">
                  <a:moveTo>
                    <a:pt x="7558201" y="10692003"/>
                  </a:moveTo>
                  <a:lnTo>
                    <a:pt x="15118206" y="10692003"/>
                  </a:lnTo>
                  <a:lnTo>
                    <a:pt x="15118206" y="0"/>
                  </a:lnTo>
                  <a:lnTo>
                    <a:pt x="7558201" y="0"/>
                  </a:lnTo>
                  <a:lnTo>
                    <a:pt x="7558201" y="10692003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81799" y="1604253"/>
              <a:ext cx="6119999" cy="34424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817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81799" y="5825261"/>
              <a:ext cx="6119999" cy="34424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817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199" y="1604253"/>
              <a:ext cx="6119999" cy="34424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1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99" y="5825261"/>
              <a:ext cx="6119999" cy="3442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81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0729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26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27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"/>
          <p:cNvSpPr txBox="1"/>
          <p:nvPr/>
        </p:nvSpPr>
        <p:spPr>
          <a:xfrm>
            <a:off x="12812184" y="9349319"/>
            <a:ext cx="112210" cy="28321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001"/>
              </a:lnSpc>
            </a:pPr>
            <a:r>
              <a:rPr lang="en-US" altLang="zh-CN" sz="1598" dirty="0">
                <a:solidFill>
                  <a:srgbClr val="898989"/>
                </a:solidFill>
                <a:latin typeface="맑은 고딕" pitchFamily="18" charset="0"/>
                <a:cs typeface="맑은 고딕" pitchFamily="18" charset="0"/>
              </a:rPr>
              <a:t>1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160AA4D-CDD7-4342-AF09-78E05D5B3D43}"/>
              </a:ext>
            </a:extLst>
          </p:cNvPr>
          <p:cNvSpPr/>
          <p:nvPr/>
        </p:nvSpPr>
        <p:spPr>
          <a:xfrm>
            <a:off x="1017363" y="371082"/>
            <a:ext cx="10595231" cy="668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742" b="1" spc="-234" dirty="0">
                <a:solidFill>
                  <a:srgbClr val="0000FF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  <a:cs typeface="Arial" pitchFamily="34" charset="0"/>
              </a:rPr>
              <a:t>1. </a:t>
            </a:r>
            <a:r>
              <a:rPr lang="ko-KR" altLang="en-US" sz="3742" b="1" spc="-234" dirty="0">
                <a:solidFill>
                  <a:srgbClr val="0000FF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  <a:cs typeface="Arial" pitchFamily="34" charset="0"/>
              </a:rPr>
              <a:t>한국의  당면문제</a:t>
            </a:r>
            <a:endParaRPr lang="ko-KR" alt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CBD140C-57C4-43AC-9262-37401E318B8F}"/>
              </a:ext>
            </a:extLst>
          </p:cNvPr>
          <p:cNvSpPr/>
          <p:nvPr/>
        </p:nvSpPr>
        <p:spPr>
          <a:xfrm>
            <a:off x="315101" y="1416931"/>
            <a:ext cx="14376682" cy="828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3799" indent="-503799">
              <a:spcBef>
                <a:spcPts val="1762"/>
              </a:spcBef>
              <a:defRPr/>
            </a:pPr>
            <a:r>
              <a:rPr lang="ko-KR" altLang="en-US" sz="3200" b="1" dirty="0">
                <a:solidFill>
                  <a:srgbClr val="FFC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 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가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</a:t>
            </a:r>
            <a:r>
              <a:rPr lang="ko-KR" altLang="en-US" sz="32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세계경제성장률</a:t>
            </a:r>
            <a:r>
              <a:rPr lang="en-US" altLang="ko-KR" sz="32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(2022)</a:t>
            </a:r>
            <a:r>
              <a:rPr lang="ko-KR" altLang="en-US" sz="32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</a:t>
            </a:r>
            <a:r>
              <a:rPr lang="en-US" altLang="ko-KR" sz="32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</a:t>
            </a:r>
            <a:r>
              <a:rPr lang="en-US" altLang="ko-KR" sz="28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4.1% </a:t>
            </a:r>
            <a:r>
              <a:rPr lang="en-US" altLang="ko-KR" sz="2800" b="1" u="sng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</a:t>
            </a:r>
            <a:r>
              <a:rPr lang="ko-KR" altLang="en-US" sz="28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한국 </a:t>
            </a:r>
            <a:r>
              <a:rPr lang="en-US" altLang="ko-KR" sz="2800" b="1" u="sng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3.6 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(-0.8)% ,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선진국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:3.8%,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신흥개도국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4.6%,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미국 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6.6(-</a:t>
            </a:r>
            <a:r>
              <a:rPr lang="en-US" altLang="ko-KR" sz="36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4.3)%, 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EU 5.2(-8.3)%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중국 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8.2(1.9)</a:t>
            </a:r>
            <a:r>
              <a:rPr lang="en-US" altLang="ko-KR" sz="28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%, </a:t>
            </a:r>
            <a:r>
              <a:rPr lang="ko-KR" altLang="en-US" sz="28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일본 </a:t>
            </a:r>
            <a:r>
              <a:rPr lang="en-US" altLang="ko-KR" sz="28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2.0(-5.8)% </a:t>
            </a:r>
            <a:r>
              <a:rPr lang="en-US" altLang="ko-KR" sz="2800" b="1" i="0" dirty="0">
                <a:solidFill>
                  <a:schemeClr val="tx2"/>
                </a:solidFill>
                <a:effectLst/>
                <a:latin typeface="Noto Sans CJK KR"/>
              </a:rPr>
              <a:t>WB Global Economic Prospects </a:t>
            </a:r>
            <a:r>
              <a:rPr lang="ko-KR" altLang="en-US" sz="3600" b="1" i="0" dirty="0">
                <a:solidFill>
                  <a:schemeClr val="tx2"/>
                </a:solidFill>
                <a:effectLst/>
                <a:latin typeface="Noto Sans CJK KR"/>
              </a:rPr>
              <a:t> </a:t>
            </a:r>
            <a:r>
              <a:rPr lang="en-US" altLang="ko-KR" sz="2800" b="1" i="0" dirty="0">
                <a:solidFill>
                  <a:schemeClr val="tx2"/>
                </a:solidFill>
                <a:effectLst/>
                <a:latin typeface="Noto Sans CJK KR"/>
              </a:rPr>
              <a:t>(</a:t>
            </a:r>
            <a:r>
              <a:rPr lang="ko-KR" altLang="en-US" sz="2800" b="1" i="0" dirty="0">
                <a:solidFill>
                  <a:schemeClr val="tx2"/>
                </a:solidFill>
                <a:effectLst/>
                <a:latin typeface="Noto Sans CJK KR"/>
              </a:rPr>
              <a:t>세계경제 전망</a:t>
            </a:r>
            <a:r>
              <a:rPr lang="en-US" altLang="ko-KR" sz="2800" b="1" i="0" dirty="0">
                <a:solidFill>
                  <a:schemeClr val="tx2"/>
                </a:solidFill>
                <a:effectLst/>
                <a:latin typeface="Noto Sans CJK KR"/>
              </a:rPr>
              <a:t>) 2022.02.20, </a:t>
            </a:r>
            <a:r>
              <a:rPr lang="en-US" altLang="ko-KR" sz="2807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IMF, 2021.04.05</a:t>
            </a:r>
          </a:p>
          <a:p>
            <a:pPr marL="503799" indent="-503799">
              <a:spcBef>
                <a:spcPts val="1762"/>
              </a:spcBef>
              <a:defRPr/>
            </a:pPr>
            <a:br>
              <a:rPr lang="en-US" altLang="ko-KR" sz="3119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</a:b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나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저 출산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초 고령화 악화 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2021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년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출산율 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0.75,  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출생인 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272,000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명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(2020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년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)</a:t>
            </a:r>
            <a:br>
              <a:rPr lang="en-US" altLang="ko-KR" sz="3119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</a:b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다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한국경제 위기 대응 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녹색성장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창조경제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 4</a:t>
            </a:r>
            <a:r>
              <a:rPr lang="ko-KR" altLang="en-US" sz="3200" b="1" dirty="0" err="1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차산업혁명</a:t>
            </a:r>
            <a:r>
              <a:rPr lang="en-US" altLang="ko-KR" sz="3200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</a:t>
            </a:r>
            <a:r>
              <a:rPr lang="en-US" altLang="ko-KR" sz="2807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→</a:t>
            </a:r>
            <a:r>
              <a:rPr lang="ko-KR" altLang="en-US" sz="2807" b="1" dirty="0" err="1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구호만요란</a:t>
            </a:r>
            <a:b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</a:b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라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세계 속 한국의 경쟁력 지속하락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   </a:t>
            </a:r>
          </a:p>
          <a:p>
            <a:pPr marL="503799" indent="-503799">
              <a:spcBef>
                <a:spcPts val="1762"/>
              </a:spcBef>
              <a:defRPr/>
            </a:pPr>
            <a:r>
              <a:rPr lang="en-US" altLang="ko-KR" sz="3200" b="1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   </a:t>
            </a:r>
            <a:r>
              <a:rPr lang="ko-KR" altLang="en-US" sz="3200" b="1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마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 err="1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문재인정부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경제정책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목표와 전략오류 반복 </a:t>
            </a:r>
            <a:r>
              <a:rPr lang="en-US" altLang="ko-KR" sz="3742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→</a:t>
            </a:r>
            <a:r>
              <a:rPr lang="ko-KR" altLang="en-US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소주</a:t>
            </a:r>
            <a:r>
              <a:rPr lang="en-US" altLang="ko-KR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</a:t>
            </a:r>
            <a:r>
              <a:rPr lang="ko-KR" altLang="en-US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포주</a:t>
            </a:r>
            <a:r>
              <a:rPr lang="en-US" altLang="ko-KR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</a:t>
            </a:r>
            <a:r>
              <a:rPr lang="ko-KR" altLang="en-US" sz="3119" b="1" dirty="0" err="1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한뉴</a:t>
            </a:r>
            <a:r>
              <a:rPr lang="en-US" altLang="ko-KR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,-1.2%</a:t>
            </a:r>
            <a:br>
              <a:rPr lang="en-US" altLang="ko-KR" sz="3119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</a:b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바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한국 정치의  경제 발목잡기 심화</a:t>
            </a:r>
            <a:r>
              <a:rPr lang="en-US" altLang="ko-KR" sz="4366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→ </a:t>
            </a:r>
            <a:r>
              <a:rPr lang="ko-KR" altLang="en-US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주택 </a:t>
            </a:r>
            <a:r>
              <a:rPr lang="en-US" altLang="ko-KR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23</a:t>
            </a:r>
            <a:r>
              <a:rPr lang="ko-KR" altLang="en-US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회</a:t>
            </a:r>
            <a:r>
              <a:rPr lang="en-US" altLang="ko-KR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 </a:t>
            </a:r>
            <a:r>
              <a:rPr lang="ko-KR" altLang="en-US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사법개혁</a:t>
            </a:r>
            <a:r>
              <a:rPr lang="en-US" altLang="ko-KR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 </a:t>
            </a:r>
            <a:r>
              <a:rPr lang="ko-KR" altLang="en-US" sz="3119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해운사고</a:t>
            </a:r>
            <a:br>
              <a:rPr lang="en-US" altLang="ko-KR" sz="2807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</a:b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사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한국노동생산성 계속 저하 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민주노총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,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참여연대주도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(</a:t>
            </a:r>
            <a:r>
              <a:rPr lang="ko-KR" altLang="en-US" sz="3200" b="1" dirty="0" err="1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내로남불</a:t>
            </a:r>
            <a: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)</a:t>
            </a:r>
            <a:br>
              <a:rPr lang="en-US" altLang="ko-KR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</a:b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아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한국회계투명성 지수 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: </a:t>
            </a:r>
            <a:r>
              <a:rPr lang="en-US" altLang="ko-KR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63/63</a:t>
            </a:r>
            <a:r>
              <a:rPr lang="ko-KR" altLang="en-US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국</a:t>
            </a:r>
            <a:r>
              <a:rPr lang="en-US" altLang="ko-KR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(2017)→62</a:t>
            </a:r>
            <a:r>
              <a:rPr lang="ko-KR" altLang="en-US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위</a:t>
            </a:r>
            <a:r>
              <a:rPr lang="en-US" altLang="ko-KR" sz="2495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(2018)</a:t>
            </a:r>
            <a:r>
              <a:rPr lang="en-US" altLang="ko-KR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→61</a:t>
            </a:r>
            <a:r>
              <a:rPr lang="ko-KR" altLang="en-US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위</a:t>
            </a:r>
            <a:r>
              <a:rPr lang="en-US" altLang="ko-KR" sz="2495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(2019) </a:t>
            </a:r>
            <a:r>
              <a:rPr lang="en-US" altLang="ko-KR" sz="2495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IMD,</a:t>
            </a:r>
            <a:r>
              <a:rPr lang="ko-KR" altLang="en-US" sz="3119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부패천국</a:t>
            </a:r>
            <a:endParaRPr lang="en-US" altLang="ko-KR" sz="3119" b="1" dirty="0">
              <a:solidFill>
                <a:schemeClr val="accent2"/>
              </a:solidFill>
              <a:latin typeface="양재백두체B" panose="02020603020101020101" pitchFamily="18" charset="-127"/>
              <a:ea typeface="양재백두체B" panose="02020603020101020101" pitchFamily="18" charset="-127"/>
            </a:endParaRPr>
          </a:p>
          <a:p>
            <a:pPr marL="503799" indent="-503799">
              <a:lnSpc>
                <a:spcPct val="150000"/>
              </a:lnSpc>
              <a:spcBef>
                <a:spcPts val="1762"/>
              </a:spcBef>
              <a:defRPr/>
            </a:pP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  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자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200" b="1" dirty="0" err="1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문재인정부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소득주도 </a:t>
            </a:r>
            <a:r>
              <a:rPr lang="ko-KR" altLang="en-US" sz="3200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일자리창출 정책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실패 </a:t>
            </a:r>
            <a:r>
              <a:rPr lang="en-US" altLang="ko-KR" sz="3119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9</a:t>
            </a:r>
            <a:r>
              <a:rPr lang="ko-KR" altLang="en-US" sz="3119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년 중 최하위  </a:t>
            </a:r>
            <a:r>
              <a:rPr lang="en-US" altLang="ko-KR" sz="3119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28</a:t>
            </a:r>
            <a:r>
              <a:rPr lang="ko-KR" altLang="en-US" sz="3119" b="1" dirty="0" err="1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만명</a:t>
            </a:r>
            <a:r>
              <a:rPr lang="en-US" altLang="ko-KR" sz="3119" b="1" dirty="0">
                <a:solidFill>
                  <a:schemeClr val="accent2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v</a:t>
            </a:r>
          </a:p>
          <a:p>
            <a:pPr marL="503799" indent="-503799">
              <a:lnSpc>
                <a:spcPct val="150000"/>
              </a:lnSpc>
              <a:spcBef>
                <a:spcPts val="1762"/>
              </a:spcBef>
              <a:defRPr/>
            </a:pP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   </a:t>
            </a:r>
            <a:r>
              <a:rPr lang="ko-KR" altLang="en-US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차</a:t>
            </a:r>
            <a:r>
              <a:rPr lang="en-US" altLang="ko-KR" sz="3200" b="1" dirty="0">
                <a:solidFill>
                  <a:schemeClr val="accent1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. </a:t>
            </a:r>
            <a:r>
              <a:rPr lang="ko-KR" altLang="en-US" sz="3600" dirty="0"/>
              <a:t> </a:t>
            </a:r>
            <a:r>
              <a:rPr lang="en-US" altLang="ko-KR" sz="2400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2020 K-</a:t>
            </a:r>
            <a:r>
              <a:rPr lang="ko-KR" altLang="en-US" sz="2400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방역 세계최고</a:t>
            </a:r>
            <a:r>
              <a:rPr lang="en-US" altLang="ko-KR" sz="2400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 </a:t>
            </a:r>
            <a:r>
              <a:rPr lang="en-US" altLang="ko-KR" sz="3200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→</a:t>
            </a:r>
            <a:r>
              <a:rPr lang="ko-KR" altLang="en-US" sz="2800" b="1" dirty="0">
                <a:solidFill>
                  <a:srgbClr val="FF0000"/>
                </a:solidFill>
                <a:latin typeface="양재백두체B" panose="02020603020101020101" pitchFamily="18" charset="-127"/>
                <a:ea typeface="양재백두체B" panose="02020603020101020101" pitchFamily="18" charset="-127"/>
              </a:rPr>
              <a:t>최하위</a:t>
            </a:r>
            <a:r>
              <a:rPr lang="en-US" altLang="ko-KR" sz="3119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, 30-50 CLUB 7</a:t>
            </a:r>
            <a:r>
              <a:rPr lang="ko-KR" altLang="en-US" sz="3119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위</a:t>
            </a:r>
            <a:r>
              <a:rPr lang="en-US" altLang="ko-KR" sz="3119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, 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반도체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, ICT 1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위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. 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실업률 </a:t>
            </a:r>
            <a:r>
              <a:rPr lang="en-US" altLang="ko-KR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28</a:t>
            </a:r>
            <a:r>
              <a:rPr lang="ko-KR" altLang="en-US" sz="2807" b="1" dirty="0">
                <a:solidFill>
                  <a:schemeClr val="accent2"/>
                </a:solidFill>
                <a:latin typeface="양재백두체B" pitchFamily="18" charset="-127"/>
                <a:ea typeface="양재백두체B" pitchFamily="18" charset="-127"/>
              </a:rPr>
              <a:t>위</a:t>
            </a:r>
            <a:endParaRPr lang="ko-KR" altLang="en-US" sz="2666" b="1" dirty="0">
              <a:solidFill>
                <a:schemeClr val="accent1"/>
              </a:solidFill>
              <a:latin typeface="양재백두체B" panose="02020603020101020101" pitchFamily="18" charset="-127"/>
              <a:ea typeface="양재백두체B" panose="02020603020101020101" pitchFamily="18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02D38-AD53-4C2D-8A9C-CC8613DD27E1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20253" y="5033340"/>
            <a:ext cx="288007" cy="100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2579" tIns="71289" rIns="142579" bIns="71289" numCol="1" anchor="ctr" anchorCtr="0" compatLnSpc="1">
            <a:prstTxWarp prst="textNoShape">
              <a:avLst/>
            </a:prstTxWarp>
            <a:spAutoFit/>
          </a:bodyPr>
          <a:lstStyle/>
          <a:p>
            <a:pPr defTabSz="1425824" fontAlgn="base">
              <a:spcBef>
                <a:spcPct val="0"/>
              </a:spcBef>
              <a:spcAft>
                <a:spcPct val="0"/>
              </a:spcAft>
            </a:pPr>
            <a:br>
              <a:rPr kumimoji="1" lang="ko-KR" altLang="ko-KR" sz="2807"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2807">
              <a:latin typeface="굴림" charset="-127"/>
              <a:ea typeface="굴림" charset="-127"/>
              <a:cs typeface="굴림" charset="-127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20253" y="5033340"/>
            <a:ext cx="288007" cy="100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42579" tIns="71289" rIns="142579" bIns="71289" numCol="1" anchor="ctr" anchorCtr="0" compatLnSpc="1">
            <a:prstTxWarp prst="textNoShape">
              <a:avLst/>
            </a:prstTxWarp>
            <a:spAutoFit/>
          </a:bodyPr>
          <a:lstStyle/>
          <a:p>
            <a:pPr defTabSz="1425824" fontAlgn="base">
              <a:spcBef>
                <a:spcPct val="0"/>
              </a:spcBef>
              <a:spcAft>
                <a:spcPct val="0"/>
              </a:spcAft>
            </a:pPr>
            <a:br>
              <a:rPr kumimoji="1" lang="ko-KR" altLang="ko-KR" sz="2807">
                <a:latin typeface="굴림" charset="-127"/>
                <a:ea typeface="굴림" charset="-127"/>
                <a:cs typeface="굴림" charset="-127"/>
              </a:rPr>
            </a:br>
            <a:endParaRPr kumimoji="1" lang="ko-KR" altLang="ko-KR" sz="2807">
              <a:latin typeface="굴림" charset="-127"/>
              <a:ea typeface="굴림" charset="-127"/>
              <a:cs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6814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-1797" y="0"/>
            <a:ext cx="15121890" cy="10695940"/>
            <a:chOff x="-1797" y="0"/>
            <a:chExt cx="15121890" cy="1069594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5118715" cy="10692130"/>
            </a:xfrm>
            <a:custGeom>
              <a:avLst/>
              <a:gdLst/>
              <a:ahLst/>
              <a:cxnLst/>
              <a:rect l="l" t="t" r="r" b="b"/>
              <a:pathLst>
                <a:path w="15118715" h="10692130">
                  <a:moveTo>
                    <a:pt x="0" y="10692003"/>
                  </a:moveTo>
                  <a:lnTo>
                    <a:pt x="7560005" y="10692003"/>
                  </a:lnTo>
                  <a:lnTo>
                    <a:pt x="7560005" y="0"/>
                  </a:lnTo>
                  <a:lnTo>
                    <a:pt x="0" y="0"/>
                  </a:lnTo>
                  <a:lnTo>
                    <a:pt x="0" y="10692003"/>
                  </a:lnTo>
                  <a:close/>
                </a:path>
                <a:path w="15118715" h="10692130">
                  <a:moveTo>
                    <a:pt x="7558201" y="10692003"/>
                  </a:moveTo>
                  <a:lnTo>
                    <a:pt x="15118206" y="10692003"/>
                  </a:lnTo>
                  <a:lnTo>
                    <a:pt x="15118206" y="0"/>
                  </a:lnTo>
                  <a:lnTo>
                    <a:pt x="7558201" y="0"/>
                  </a:lnTo>
                  <a:lnTo>
                    <a:pt x="7558201" y="10692003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81799" y="1604253"/>
              <a:ext cx="6119999" cy="34424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2817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81799" y="5825261"/>
              <a:ext cx="6119999" cy="344249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817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8199" y="1604253"/>
              <a:ext cx="6119999" cy="34424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718197" y="1604251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8199" y="5825261"/>
              <a:ext cx="6119999" cy="344249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8197" y="5825249"/>
              <a:ext cx="6120130" cy="3442970"/>
            </a:xfrm>
            <a:custGeom>
              <a:avLst/>
              <a:gdLst/>
              <a:ahLst/>
              <a:cxnLst/>
              <a:rect l="l" t="t" r="r" b="b"/>
              <a:pathLst>
                <a:path w="6120130" h="3442970">
                  <a:moveTo>
                    <a:pt x="0" y="3442500"/>
                  </a:moveTo>
                  <a:lnTo>
                    <a:pt x="6120003" y="3442500"/>
                  </a:lnTo>
                  <a:lnTo>
                    <a:pt x="6120003" y="0"/>
                  </a:lnTo>
                  <a:lnTo>
                    <a:pt x="0" y="0"/>
                  </a:lnTo>
                  <a:lnTo>
                    <a:pt x="0" y="3442500"/>
                  </a:lnTo>
                  <a:close/>
                </a:path>
              </a:pathLst>
            </a:custGeom>
            <a:ln w="3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0729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28</a:t>
            </a:r>
            <a:endParaRPr sz="13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216259" y="10151526"/>
            <a:ext cx="191770" cy="225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60" dirty="0">
                <a:solidFill>
                  <a:srgbClr val="6D6E71"/>
                </a:solidFill>
                <a:latin typeface="Tahoma"/>
                <a:cs typeface="Tahoma"/>
              </a:rPr>
              <a:t>29</a:t>
            </a:r>
            <a:endParaRPr sz="13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4542</TotalTime>
  <Words>484</Words>
  <Application>Microsoft Office PowerPoint</Application>
  <PresentationFormat>사용자 지정</PresentationFormat>
  <Paragraphs>85</Paragraphs>
  <Slides>10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7" baseType="lpstr">
      <vt:lpstr>Apple SD Gothic Neo</vt:lpstr>
      <vt:lpstr>HY견고딕</vt:lpstr>
      <vt:lpstr>HY견명조</vt:lpstr>
      <vt:lpstr>HY헤드라인M</vt:lpstr>
      <vt:lpstr>Noto Sans CJK KR</vt:lpstr>
      <vt:lpstr>Yu Gothic</vt:lpstr>
      <vt:lpstr>굴림</vt:lpstr>
      <vt:lpstr>돋움</vt:lpstr>
      <vt:lpstr>맑은 고딕</vt:lpstr>
      <vt:lpstr>양재백두체B</vt:lpstr>
      <vt:lpstr>한양해서</vt:lpstr>
      <vt:lpstr>한컴 말랑말랑 Bold</vt:lpstr>
      <vt:lpstr>함초롬바탕</vt:lpstr>
      <vt:lpstr>Arial</vt:lpstr>
      <vt:lpstr>Calibri</vt:lpstr>
      <vt:lpstr>Tahoma</vt:lpstr>
      <vt:lpstr>Office Theme</vt:lpstr>
      <vt:lpstr>PowerPoint 프레젠테이션</vt:lpstr>
      <vt:lpstr>PowerPoint 프레젠테이션</vt:lpstr>
      <vt:lpstr>   한강의 기적, 지속가능 한가?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</dc:creator>
  <cp:lastModifiedBy>Lee Chang Won</cp:lastModifiedBy>
  <cp:revision>41</cp:revision>
  <cp:lastPrinted>2022-06-04T23:21:32Z</cp:lastPrinted>
  <dcterms:created xsi:type="dcterms:W3CDTF">2022-04-26T10:07:37Z</dcterms:created>
  <dcterms:modified xsi:type="dcterms:W3CDTF">2022-06-13T16:18:57Z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2022-04-25T00:00:00Z</vt:filetime>
  </property>
  <property fmtid="{D5CDD505-2E9C-101B-9397-08002B2CF9AE}" pid="3" name="Creator">
    <vt:lpwstr>Adobe InDesign CS6 (Windows)</vt:lpwstr>
  </property>
  <property fmtid="{D5CDD505-2E9C-101B-9397-08002B2CF9AE}" pid="4" name="LastSaved">
    <vt:filetime>2022-04-26T00:00:00Z</vt:filetime>
  </property>
</Properties>
</file>